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3"/>
  </p:notesMasterIdLst>
  <p:sldIdLst>
    <p:sldId id="272" r:id="rId2"/>
    <p:sldId id="256" r:id="rId3"/>
    <p:sldId id="273" r:id="rId4"/>
    <p:sldId id="271" r:id="rId5"/>
    <p:sldId id="274" r:id="rId6"/>
    <p:sldId id="269" r:id="rId7"/>
    <p:sldId id="258" r:id="rId8"/>
    <p:sldId id="267" r:id="rId9"/>
    <p:sldId id="275" r:id="rId10"/>
    <p:sldId id="265" r:id="rId11"/>
    <p:sldId id="27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fael Villanueva" initials="RV" lastIdx="1" clrIdx="0">
    <p:extLst>
      <p:ext uri="{19B8F6BF-5375-455C-9EA6-DF929625EA0E}">
        <p15:presenceInfo xmlns:p15="http://schemas.microsoft.com/office/powerpoint/2012/main" userId="9956a479dda70e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D8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403" autoAdjust="0"/>
  </p:normalViewPr>
  <p:slideViewPr>
    <p:cSldViewPr snapToGrid="0">
      <p:cViewPr varScale="1">
        <p:scale>
          <a:sx n="72" d="100"/>
          <a:sy n="72" d="100"/>
        </p:scale>
        <p:origin x="37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138C29-4FF6-47C0-A3F6-E19C194FADD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D8C178BA-6329-422F-A755-E9DB93BEDFFF}">
      <dgm:prSet phldrT="[Text]"/>
      <dgm:spPr>
        <a:solidFill>
          <a:schemeClr val="accent3">
            <a:lumMod val="75000"/>
          </a:schemeClr>
        </a:solidFill>
      </dgm:spPr>
      <dgm:t>
        <a:bodyPr/>
        <a:lstStyle/>
        <a:p>
          <a:r>
            <a:rPr lang="en-US" dirty="0"/>
            <a:t>Missing Data</a:t>
          </a:r>
        </a:p>
      </dgm:t>
    </dgm:pt>
    <dgm:pt modelId="{47CBB8F1-8345-4CD8-B1E9-1450AF13F606}" type="parTrans" cxnId="{4F04436D-D5CC-4B11-A453-A931EFFB9653}">
      <dgm:prSet/>
      <dgm:spPr/>
      <dgm:t>
        <a:bodyPr/>
        <a:lstStyle/>
        <a:p>
          <a:endParaRPr lang="en-US"/>
        </a:p>
      </dgm:t>
    </dgm:pt>
    <dgm:pt modelId="{EF90DFEF-41A2-4F75-B90A-7434089E90E7}" type="sibTrans" cxnId="{4F04436D-D5CC-4B11-A453-A931EFFB9653}">
      <dgm:prSet/>
      <dgm:spPr>
        <a:solidFill>
          <a:schemeClr val="accent3">
            <a:lumMod val="75000"/>
          </a:schemeClr>
        </a:solidFill>
      </dgm:spPr>
      <dgm:t>
        <a:bodyPr/>
        <a:lstStyle/>
        <a:p>
          <a:endParaRPr lang="en-US"/>
        </a:p>
      </dgm:t>
    </dgm:pt>
    <dgm:pt modelId="{C392D6AD-57F4-48FF-BBA7-A5F86A792957}">
      <dgm:prSet phldrT="[Text]" phldr="1"/>
      <dgm:spPr>
        <a:blipFill rotWithShape="0">
          <a:blip xmlns:r="http://schemas.openxmlformats.org/officeDocument/2006/relationships" r:embed="rId1"/>
          <a:srcRect/>
          <a:stretch>
            <a:fillRect l="-41000" r="-41000"/>
          </a:stretch>
        </a:blipFill>
      </dgm:spPr>
      <dgm:t>
        <a:bodyPr/>
        <a:lstStyle/>
        <a:p>
          <a:endParaRPr lang="en-US" dirty="0"/>
        </a:p>
      </dgm:t>
    </dgm:pt>
    <dgm:pt modelId="{D42596A9-FB35-4250-A03B-D73B1F6DF0C0}" type="parTrans" cxnId="{8D04D19C-789B-4048-941F-C0B071EAE65F}">
      <dgm:prSet/>
      <dgm:spPr/>
      <dgm:t>
        <a:bodyPr/>
        <a:lstStyle/>
        <a:p>
          <a:endParaRPr lang="en-US"/>
        </a:p>
      </dgm:t>
    </dgm:pt>
    <dgm:pt modelId="{12ADCDBD-E2FD-44D2-88C2-51E70DDFDAF9}" type="sibTrans" cxnId="{8D04D19C-789B-4048-941F-C0B071EAE65F}">
      <dgm:prSet/>
      <dgm:spPr/>
      <dgm:t>
        <a:bodyPr/>
        <a:lstStyle/>
        <a:p>
          <a:endParaRPr lang="en-US"/>
        </a:p>
      </dgm:t>
    </dgm:pt>
    <dgm:pt modelId="{1BBDABC8-D934-4975-B059-0201812CA001}">
      <dgm:prSet phldrT="[Text]"/>
      <dgm:spPr>
        <a:solidFill>
          <a:schemeClr val="accent3">
            <a:lumMod val="75000"/>
          </a:schemeClr>
        </a:solidFill>
      </dgm:spPr>
      <dgm:t>
        <a:bodyPr/>
        <a:lstStyle/>
        <a:p>
          <a:r>
            <a:rPr lang="en-US" dirty="0"/>
            <a:t>Outliers</a:t>
          </a:r>
        </a:p>
      </dgm:t>
    </dgm:pt>
    <dgm:pt modelId="{5E8C5DEF-3C58-48E2-A1FD-4C92AEA1B9A6}" type="parTrans" cxnId="{44BD03E4-C09B-4FE8-9225-19AFD0EA7BF9}">
      <dgm:prSet/>
      <dgm:spPr/>
      <dgm:t>
        <a:bodyPr/>
        <a:lstStyle/>
        <a:p>
          <a:endParaRPr lang="en-US"/>
        </a:p>
      </dgm:t>
    </dgm:pt>
    <dgm:pt modelId="{1A90A3EB-C493-40E6-8DC5-6995A3414162}" type="sibTrans" cxnId="{44BD03E4-C09B-4FE8-9225-19AFD0EA7BF9}">
      <dgm:prSet/>
      <dgm:spPr>
        <a:solidFill>
          <a:schemeClr val="accent3">
            <a:lumMod val="75000"/>
          </a:schemeClr>
        </a:solidFill>
      </dgm:spPr>
      <dgm:t>
        <a:bodyPr/>
        <a:lstStyle/>
        <a:p>
          <a:endParaRPr lang="en-US"/>
        </a:p>
      </dgm:t>
    </dgm:pt>
    <dgm:pt modelId="{F53928A2-25E5-469B-9588-CBAD2FD679BC}">
      <dgm:prSet phldrT="[Text]" phldr="1"/>
      <dgm:spPr>
        <a:blipFill rotWithShape="0">
          <a:blip xmlns:r="http://schemas.openxmlformats.org/officeDocument/2006/relationships" r:embed="rId2"/>
          <a:srcRect/>
          <a:stretch>
            <a:fillRect l="-16000" r="-16000"/>
          </a:stretch>
        </a:blipFill>
      </dgm:spPr>
      <dgm:t>
        <a:bodyPr/>
        <a:lstStyle/>
        <a:p>
          <a:endParaRPr lang="en-US" dirty="0"/>
        </a:p>
      </dgm:t>
    </dgm:pt>
    <dgm:pt modelId="{12F02AE9-50C5-4432-8C41-1CFBB50EE02B}" type="parTrans" cxnId="{D9C96380-74CE-44E4-A9D2-81C3B9FAF4EA}">
      <dgm:prSet/>
      <dgm:spPr/>
      <dgm:t>
        <a:bodyPr/>
        <a:lstStyle/>
        <a:p>
          <a:endParaRPr lang="en-US"/>
        </a:p>
      </dgm:t>
    </dgm:pt>
    <dgm:pt modelId="{1B78DC1C-8E7F-4DD1-BD8C-FF5DB532A9F1}" type="sibTrans" cxnId="{D9C96380-74CE-44E4-A9D2-81C3B9FAF4EA}">
      <dgm:prSet/>
      <dgm:spPr/>
      <dgm:t>
        <a:bodyPr/>
        <a:lstStyle/>
        <a:p>
          <a:endParaRPr lang="en-US"/>
        </a:p>
      </dgm:t>
    </dgm:pt>
    <dgm:pt modelId="{7C8D8974-9BE3-4281-9ABE-96069D74809B}">
      <dgm:prSet phldrT="[Text]"/>
      <dgm:spPr>
        <a:solidFill>
          <a:schemeClr val="accent3">
            <a:lumMod val="75000"/>
          </a:schemeClr>
        </a:solidFill>
      </dgm:spPr>
      <dgm:t>
        <a:bodyPr/>
        <a:lstStyle/>
        <a:p>
          <a:r>
            <a:rPr lang="en-US" dirty="0"/>
            <a:t>Categorical Data/ Scaling</a:t>
          </a:r>
        </a:p>
      </dgm:t>
    </dgm:pt>
    <dgm:pt modelId="{A553F6AC-8F7A-435D-9772-1FBB12CE765C}" type="parTrans" cxnId="{32F4C246-F710-4F32-912F-ACD4A00E3C91}">
      <dgm:prSet/>
      <dgm:spPr/>
      <dgm:t>
        <a:bodyPr/>
        <a:lstStyle/>
        <a:p>
          <a:endParaRPr lang="en-US"/>
        </a:p>
      </dgm:t>
    </dgm:pt>
    <dgm:pt modelId="{19CD404A-EBC0-4225-B83E-A831C9E6FAB2}" type="sibTrans" cxnId="{32F4C246-F710-4F32-912F-ACD4A00E3C91}">
      <dgm:prSet/>
      <dgm:spPr>
        <a:solidFill>
          <a:schemeClr val="accent3">
            <a:lumMod val="75000"/>
          </a:schemeClr>
        </a:solidFill>
      </dgm:spPr>
      <dgm:t>
        <a:bodyPr/>
        <a:lstStyle/>
        <a:p>
          <a:endParaRPr lang="en-US"/>
        </a:p>
      </dgm:t>
    </dgm:pt>
    <dgm:pt modelId="{A8003581-6B9B-4F01-9871-91C66BD7B44C}">
      <dgm:prSet phldrT="[Text]" phldr="1"/>
      <dgm:spPr>
        <a:blipFill rotWithShape="0">
          <a:blip xmlns:r="http://schemas.openxmlformats.org/officeDocument/2006/relationships" r:embed="rId3"/>
          <a:srcRect/>
          <a:stretch>
            <a:fillRect/>
          </a:stretch>
        </a:blipFill>
      </dgm:spPr>
      <dgm:t>
        <a:bodyPr/>
        <a:lstStyle/>
        <a:p>
          <a:endParaRPr lang="en-US" dirty="0"/>
        </a:p>
      </dgm:t>
    </dgm:pt>
    <dgm:pt modelId="{384DFD39-4A79-4C6C-B842-2FCC4CEDCEF6}" type="parTrans" cxnId="{989708B1-7445-44AE-8850-C45E2F4AF327}">
      <dgm:prSet/>
      <dgm:spPr/>
      <dgm:t>
        <a:bodyPr/>
        <a:lstStyle/>
        <a:p>
          <a:endParaRPr lang="en-US"/>
        </a:p>
      </dgm:t>
    </dgm:pt>
    <dgm:pt modelId="{476BEAE2-1633-41AB-92D3-A26BB61B16B7}" type="sibTrans" cxnId="{989708B1-7445-44AE-8850-C45E2F4AF327}">
      <dgm:prSet/>
      <dgm:spPr/>
      <dgm:t>
        <a:bodyPr/>
        <a:lstStyle/>
        <a:p>
          <a:endParaRPr lang="en-US"/>
        </a:p>
      </dgm:t>
    </dgm:pt>
    <dgm:pt modelId="{4CF516E6-5DF7-475E-ABD2-5FF87B8513E1}">
      <dgm:prSet phldrT="[Text]"/>
      <dgm:spPr>
        <a:solidFill>
          <a:schemeClr val="accent3">
            <a:lumMod val="75000"/>
          </a:schemeClr>
        </a:solidFill>
      </dgm:spPr>
      <dgm:t>
        <a:bodyPr/>
        <a:lstStyle/>
        <a:p>
          <a:r>
            <a:rPr lang="en-US" dirty="0"/>
            <a:t>Cleaned Data</a:t>
          </a:r>
        </a:p>
      </dgm:t>
    </dgm:pt>
    <dgm:pt modelId="{FA81EA27-3005-478F-9EA9-6BD50600D5BF}" type="parTrans" cxnId="{A88A89E9-8B25-4431-8A7F-C64A86DF3F45}">
      <dgm:prSet/>
      <dgm:spPr/>
      <dgm:t>
        <a:bodyPr/>
        <a:lstStyle/>
        <a:p>
          <a:endParaRPr lang="en-US"/>
        </a:p>
      </dgm:t>
    </dgm:pt>
    <dgm:pt modelId="{6E610875-E21B-49E3-9F7A-0040303B4AEA}" type="sibTrans" cxnId="{A88A89E9-8B25-4431-8A7F-C64A86DF3F45}">
      <dgm:prSet/>
      <dgm:spPr/>
      <dgm:t>
        <a:bodyPr/>
        <a:lstStyle/>
        <a:p>
          <a:endParaRPr lang="en-US"/>
        </a:p>
      </dgm:t>
    </dgm:pt>
    <dgm:pt modelId="{6FE1E979-F336-481A-9C9F-A86B52D36D7B}">
      <dgm:prSet phldrT="[Text]"/>
      <dgm:spPr>
        <a:blipFill rotWithShape="0">
          <a:blip xmlns:r="http://schemas.openxmlformats.org/officeDocument/2006/relationships" r:embed="rId4"/>
          <a:srcRect/>
          <a:stretch>
            <a:fillRect l="-20000" r="-20000"/>
          </a:stretch>
        </a:blipFill>
      </dgm:spPr>
      <dgm:t>
        <a:bodyPr/>
        <a:lstStyle/>
        <a:p>
          <a:endParaRPr lang="en-US" dirty="0"/>
        </a:p>
      </dgm:t>
    </dgm:pt>
    <dgm:pt modelId="{E5E4ED5A-71C2-4883-B49A-88CF14774A2C}" type="parTrans" cxnId="{58A47753-8042-495C-9C9F-39A6BC5D2AB8}">
      <dgm:prSet/>
      <dgm:spPr/>
      <dgm:t>
        <a:bodyPr/>
        <a:lstStyle/>
        <a:p>
          <a:endParaRPr lang="en-US"/>
        </a:p>
      </dgm:t>
    </dgm:pt>
    <dgm:pt modelId="{F52DE372-E2A3-44A5-B18D-97D4EFAAB051}" type="sibTrans" cxnId="{58A47753-8042-495C-9C9F-39A6BC5D2AB8}">
      <dgm:prSet/>
      <dgm:spPr/>
      <dgm:t>
        <a:bodyPr/>
        <a:lstStyle/>
        <a:p>
          <a:endParaRPr lang="en-US"/>
        </a:p>
      </dgm:t>
    </dgm:pt>
    <dgm:pt modelId="{832DA047-33AE-4617-BB92-04446372C8A2}" type="pres">
      <dgm:prSet presAssocID="{A0138C29-4FF6-47C0-A3F6-E19C194FADD0}" presName="Name0" presStyleCnt="0">
        <dgm:presLayoutVars>
          <dgm:dir/>
          <dgm:animLvl val="lvl"/>
          <dgm:resizeHandles val="exact"/>
        </dgm:presLayoutVars>
      </dgm:prSet>
      <dgm:spPr/>
    </dgm:pt>
    <dgm:pt modelId="{FDFA0816-7160-440A-BAA9-F0989BB96428}" type="pres">
      <dgm:prSet presAssocID="{A0138C29-4FF6-47C0-A3F6-E19C194FADD0}" presName="tSp" presStyleCnt="0"/>
      <dgm:spPr/>
    </dgm:pt>
    <dgm:pt modelId="{EC7AFDE2-D27F-480A-9D39-9CCFC49EFF0F}" type="pres">
      <dgm:prSet presAssocID="{A0138C29-4FF6-47C0-A3F6-E19C194FADD0}" presName="bSp" presStyleCnt="0"/>
      <dgm:spPr/>
    </dgm:pt>
    <dgm:pt modelId="{4AEF2F1F-030F-44C9-B09A-322334BACD0B}" type="pres">
      <dgm:prSet presAssocID="{A0138C29-4FF6-47C0-A3F6-E19C194FADD0}" presName="process" presStyleCnt="0"/>
      <dgm:spPr/>
    </dgm:pt>
    <dgm:pt modelId="{4827D6EC-0DC3-4887-AC77-CECF0B328160}" type="pres">
      <dgm:prSet presAssocID="{D8C178BA-6329-422F-A755-E9DB93BEDFFF}" presName="composite1" presStyleCnt="0"/>
      <dgm:spPr/>
    </dgm:pt>
    <dgm:pt modelId="{4DCFF841-72DC-48D9-BBD2-6791A5FA9119}" type="pres">
      <dgm:prSet presAssocID="{D8C178BA-6329-422F-A755-E9DB93BEDFFF}" presName="dummyNode1" presStyleLbl="node1" presStyleIdx="0" presStyleCnt="4"/>
      <dgm:spPr/>
    </dgm:pt>
    <dgm:pt modelId="{9F979AB3-78AA-4667-AE9E-A2EEC86DC734}" type="pres">
      <dgm:prSet presAssocID="{D8C178BA-6329-422F-A755-E9DB93BEDFFF}" presName="childNode1" presStyleLbl="bgAcc1" presStyleIdx="0" presStyleCnt="4">
        <dgm:presLayoutVars>
          <dgm:bulletEnabled val="1"/>
        </dgm:presLayoutVars>
      </dgm:prSet>
      <dgm:spPr/>
    </dgm:pt>
    <dgm:pt modelId="{44DDE7B5-FDF4-4F91-9B97-AC9A431B5715}" type="pres">
      <dgm:prSet presAssocID="{D8C178BA-6329-422F-A755-E9DB93BEDFFF}" presName="childNode1tx" presStyleLbl="bgAcc1" presStyleIdx="0" presStyleCnt="4">
        <dgm:presLayoutVars>
          <dgm:bulletEnabled val="1"/>
        </dgm:presLayoutVars>
      </dgm:prSet>
      <dgm:spPr/>
    </dgm:pt>
    <dgm:pt modelId="{929016F8-9706-4A36-9E70-47B43A37B54F}" type="pres">
      <dgm:prSet presAssocID="{D8C178BA-6329-422F-A755-E9DB93BEDFFF}" presName="parentNode1" presStyleLbl="node1" presStyleIdx="0" presStyleCnt="4">
        <dgm:presLayoutVars>
          <dgm:chMax val="1"/>
          <dgm:bulletEnabled val="1"/>
        </dgm:presLayoutVars>
      </dgm:prSet>
      <dgm:spPr/>
    </dgm:pt>
    <dgm:pt modelId="{4CF9C72C-FA15-4C31-9A16-C3FCAD169089}" type="pres">
      <dgm:prSet presAssocID="{D8C178BA-6329-422F-A755-E9DB93BEDFFF}" presName="connSite1" presStyleCnt="0"/>
      <dgm:spPr/>
    </dgm:pt>
    <dgm:pt modelId="{466BA1E0-0773-41BF-ABEC-019E6A7DC4F9}" type="pres">
      <dgm:prSet presAssocID="{EF90DFEF-41A2-4F75-B90A-7434089E90E7}" presName="Name9" presStyleLbl="sibTrans2D1" presStyleIdx="0" presStyleCnt="3"/>
      <dgm:spPr/>
    </dgm:pt>
    <dgm:pt modelId="{A7375B9A-C528-470D-BDAB-82AEF22C0FC1}" type="pres">
      <dgm:prSet presAssocID="{1BBDABC8-D934-4975-B059-0201812CA001}" presName="composite2" presStyleCnt="0"/>
      <dgm:spPr/>
    </dgm:pt>
    <dgm:pt modelId="{227BA008-185E-4932-99ED-55200FF697CC}" type="pres">
      <dgm:prSet presAssocID="{1BBDABC8-D934-4975-B059-0201812CA001}" presName="dummyNode2" presStyleLbl="node1" presStyleIdx="0" presStyleCnt="4"/>
      <dgm:spPr/>
    </dgm:pt>
    <dgm:pt modelId="{4A697C67-5924-4BB4-A49E-1847D63B855D}" type="pres">
      <dgm:prSet presAssocID="{1BBDABC8-D934-4975-B059-0201812CA001}" presName="childNode2" presStyleLbl="bgAcc1" presStyleIdx="1" presStyleCnt="4">
        <dgm:presLayoutVars>
          <dgm:bulletEnabled val="1"/>
        </dgm:presLayoutVars>
      </dgm:prSet>
      <dgm:spPr/>
    </dgm:pt>
    <dgm:pt modelId="{4CC1BC27-76F0-42E9-B499-1AAB0444D5B6}" type="pres">
      <dgm:prSet presAssocID="{1BBDABC8-D934-4975-B059-0201812CA001}" presName="childNode2tx" presStyleLbl="bgAcc1" presStyleIdx="1" presStyleCnt="4">
        <dgm:presLayoutVars>
          <dgm:bulletEnabled val="1"/>
        </dgm:presLayoutVars>
      </dgm:prSet>
      <dgm:spPr/>
    </dgm:pt>
    <dgm:pt modelId="{6F99C2E9-4F63-4C41-AF74-CE310516EE15}" type="pres">
      <dgm:prSet presAssocID="{1BBDABC8-D934-4975-B059-0201812CA001}" presName="parentNode2" presStyleLbl="node1" presStyleIdx="1" presStyleCnt="4">
        <dgm:presLayoutVars>
          <dgm:chMax val="0"/>
          <dgm:bulletEnabled val="1"/>
        </dgm:presLayoutVars>
      </dgm:prSet>
      <dgm:spPr/>
    </dgm:pt>
    <dgm:pt modelId="{1E7443C6-6B2F-4B64-9CAC-5F837CD1BA27}" type="pres">
      <dgm:prSet presAssocID="{1BBDABC8-D934-4975-B059-0201812CA001}" presName="connSite2" presStyleCnt="0"/>
      <dgm:spPr/>
    </dgm:pt>
    <dgm:pt modelId="{EA111103-FEB6-4595-AEB2-8C2DA15667AF}" type="pres">
      <dgm:prSet presAssocID="{1A90A3EB-C493-40E6-8DC5-6995A3414162}" presName="Name18" presStyleLbl="sibTrans2D1" presStyleIdx="1" presStyleCnt="3"/>
      <dgm:spPr/>
    </dgm:pt>
    <dgm:pt modelId="{D21586E8-EAEA-4961-8379-5AFBF045956C}" type="pres">
      <dgm:prSet presAssocID="{7C8D8974-9BE3-4281-9ABE-96069D74809B}" presName="composite1" presStyleCnt="0"/>
      <dgm:spPr/>
    </dgm:pt>
    <dgm:pt modelId="{19BE2DF9-847B-4DDB-8B1C-30091DDEDE62}" type="pres">
      <dgm:prSet presAssocID="{7C8D8974-9BE3-4281-9ABE-96069D74809B}" presName="dummyNode1" presStyleLbl="node1" presStyleIdx="1" presStyleCnt="4"/>
      <dgm:spPr/>
    </dgm:pt>
    <dgm:pt modelId="{DD0B9794-9408-4267-A84E-B48485F8C1CF}" type="pres">
      <dgm:prSet presAssocID="{7C8D8974-9BE3-4281-9ABE-96069D74809B}" presName="childNode1" presStyleLbl="bgAcc1" presStyleIdx="2" presStyleCnt="4">
        <dgm:presLayoutVars>
          <dgm:bulletEnabled val="1"/>
        </dgm:presLayoutVars>
      </dgm:prSet>
      <dgm:spPr/>
    </dgm:pt>
    <dgm:pt modelId="{BAAFA697-7573-4397-9846-159CB8366267}" type="pres">
      <dgm:prSet presAssocID="{7C8D8974-9BE3-4281-9ABE-96069D74809B}" presName="childNode1tx" presStyleLbl="bgAcc1" presStyleIdx="2" presStyleCnt="4">
        <dgm:presLayoutVars>
          <dgm:bulletEnabled val="1"/>
        </dgm:presLayoutVars>
      </dgm:prSet>
      <dgm:spPr/>
    </dgm:pt>
    <dgm:pt modelId="{C60BCEE1-4B7A-4C55-96FA-3F061931747F}" type="pres">
      <dgm:prSet presAssocID="{7C8D8974-9BE3-4281-9ABE-96069D74809B}" presName="parentNode1" presStyleLbl="node1" presStyleIdx="2" presStyleCnt="4">
        <dgm:presLayoutVars>
          <dgm:chMax val="1"/>
          <dgm:bulletEnabled val="1"/>
        </dgm:presLayoutVars>
      </dgm:prSet>
      <dgm:spPr/>
    </dgm:pt>
    <dgm:pt modelId="{877D5631-DD72-48DF-951E-58DF13EBF45B}" type="pres">
      <dgm:prSet presAssocID="{7C8D8974-9BE3-4281-9ABE-96069D74809B}" presName="connSite1" presStyleCnt="0"/>
      <dgm:spPr/>
    </dgm:pt>
    <dgm:pt modelId="{D5083DD4-D7BB-49BC-A28C-841DF9AA2F4A}" type="pres">
      <dgm:prSet presAssocID="{19CD404A-EBC0-4225-B83E-A831C9E6FAB2}" presName="Name9" presStyleLbl="sibTrans2D1" presStyleIdx="2" presStyleCnt="3"/>
      <dgm:spPr/>
    </dgm:pt>
    <dgm:pt modelId="{BFCC71CA-D84F-40FB-8A4F-CA181302194B}" type="pres">
      <dgm:prSet presAssocID="{4CF516E6-5DF7-475E-ABD2-5FF87B8513E1}" presName="composite2" presStyleCnt="0"/>
      <dgm:spPr/>
    </dgm:pt>
    <dgm:pt modelId="{C98DDA8E-03F7-4B8B-856B-F80411715418}" type="pres">
      <dgm:prSet presAssocID="{4CF516E6-5DF7-475E-ABD2-5FF87B8513E1}" presName="dummyNode2" presStyleLbl="node1" presStyleIdx="2" presStyleCnt="4"/>
      <dgm:spPr/>
    </dgm:pt>
    <dgm:pt modelId="{28741963-17A8-4B5B-97C7-6907D8DD7504}" type="pres">
      <dgm:prSet presAssocID="{4CF516E6-5DF7-475E-ABD2-5FF87B8513E1}" presName="childNode2" presStyleLbl="bgAcc1" presStyleIdx="3" presStyleCnt="4">
        <dgm:presLayoutVars>
          <dgm:bulletEnabled val="1"/>
        </dgm:presLayoutVars>
      </dgm:prSet>
      <dgm:spPr/>
    </dgm:pt>
    <dgm:pt modelId="{3E74BDDD-CDE3-460F-B75D-ECC4CB5CBD3C}" type="pres">
      <dgm:prSet presAssocID="{4CF516E6-5DF7-475E-ABD2-5FF87B8513E1}" presName="childNode2tx" presStyleLbl="bgAcc1" presStyleIdx="3" presStyleCnt="4">
        <dgm:presLayoutVars>
          <dgm:bulletEnabled val="1"/>
        </dgm:presLayoutVars>
      </dgm:prSet>
      <dgm:spPr/>
    </dgm:pt>
    <dgm:pt modelId="{5D3EE5AB-1E27-4388-BED6-509F46D60BB1}" type="pres">
      <dgm:prSet presAssocID="{4CF516E6-5DF7-475E-ABD2-5FF87B8513E1}" presName="parentNode2" presStyleLbl="node1" presStyleIdx="3" presStyleCnt="4">
        <dgm:presLayoutVars>
          <dgm:chMax val="0"/>
          <dgm:bulletEnabled val="1"/>
        </dgm:presLayoutVars>
      </dgm:prSet>
      <dgm:spPr/>
    </dgm:pt>
    <dgm:pt modelId="{5D814BCB-B83D-40FF-BC59-EB90E23A4577}" type="pres">
      <dgm:prSet presAssocID="{4CF516E6-5DF7-475E-ABD2-5FF87B8513E1}" presName="connSite2" presStyleCnt="0"/>
      <dgm:spPr/>
    </dgm:pt>
  </dgm:ptLst>
  <dgm:cxnLst>
    <dgm:cxn modelId="{440FB400-00C4-495F-8D3B-82679E89C416}" type="presOf" srcId="{1BBDABC8-D934-4975-B059-0201812CA001}" destId="{6F99C2E9-4F63-4C41-AF74-CE310516EE15}" srcOrd="0" destOrd="0" presId="urn:microsoft.com/office/officeart/2005/8/layout/hProcess4"/>
    <dgm:cxn modelId="{C323BB07-F5C8-47E2-9E9C-CA3B397CA2A4}" type="presOf" srcId="{F53928A2-25E5-469B-9588-CBAD2FD679BC}" destId="{4A697C67-5924-4BB4-A49E-1847D63B855D}" srcOrd="0" destOrd="0" presId="urn:microsoft.com/office/officeart/2005/8/layout/hProcess4"/>
    <dgm:cxn modelId="{998E451C-EDEC-48DA-A78C-CED6C691779C}" type="presOf" srcId="{D8C178BA-6329-422F-A755-E9DB93BEDFFF}" destId="{929016F8-9706-4A36-9E70-47B43A37B54F}" srcOrd="0" destOrd="0" presId="urn:microsoft.com/office/officeart/2005/8/layout/hProcess4"/>
    <dgm:cxn modelId="{AA4F9B27-0FF6-41A9-95B5-8BA033397985}" type="presOf" srcId="{19CD404A-EBC0-4225-B83E-A831C9E6FAB2}" destId="{D5083DD4-D7BB-49BC-A28C-841DF9AA2F4A}" srcOrd="0" destOrd="0" presId="urn:microsoft.com/office/officeart/2005/8/layout/hProcess4"/>
    <dgm:cxn modelId="{7BD8F936-81CA-45D9-BF62-F612D31FB37D}" type="presOf" srcId="{4CF516E6-5DF7-475E-ABD2-5FF87B8513E1}" destId="{5D3EE5AB-1E27-4388-BED6-509F46D60BB1}" srcOrd="0" destOrd="0" presId="urn:microsoft.com/office/officeart/2005/8/layout/hProcess4"/>
    <dgm:cxn modelId="{1A917B63-921A-4A24-AD80-75F712D6C336}" type="presOf" srcId="{A8003581-6B9B-4F01-9871-91C66BD7B44C}" destId="{BAAFA697-7573-4397-9846-159CB8366267}" srcOrd="1" destOrd="0" presId="urn:microsoft.com/office/officeart/2005/8/layout/hProcess4"/>
    <dgm:cxn modelId="{32F4C246-F710-4F32-912F-ACD4A00E3C91}" srcId="{A0138C29-4FF6-47C0-A3F6-E19C194FADD0}" destId="{7C8D8974-9BE3-4281-9ABE-96069D74809B}" srcOrd="2" destOrd="0" parTransId="{A553F6AC-8F7A-435D-9772-1FBB12CE765C}" sibTransId="{19CD404A-EBC0-4225-B83E-A831C9E6FAB2}"/>
    <dgm:cxn modelId="{4F04436D-D5CC-4B11-A453-A931EFFB9653}" srcId="{A0138C29-4FF6-47C0-A3F6-E19C194FADD0}" destId="{D8C178BA-6329-422F-A755-E9DB93BEDFFF}" srcOrd="0" destOrd="0" parTransId="{47CBB8F1-8345-4CD8-B1E9-1450AF13F606}" sibTransId="{EF90DFEF-41A2-4F75-B90A-7434089E90E7}"/>
    <dgm:cxn modelId="{1447E96E-6F99-497B-8121-91FE2B0B6A38}" type="presOf" srcId="{7C8D8974-9BE3-4281-9ABE-96069D74809B}" destId="{C60BCEE1-4B7A-4C55-96FA-3F061931747F}" srcOrd="0" destOrd="0" presId="urn:microsoft.com/office/officeart/2005/8/layout/hProcess4"/>
    <dgm:cxn modelId="{58A47753-8042-495C-9C9F-39A6BC5D2AB8}" srcId="{4CF516E6-5DF7-475E-ABD2-5FF87B8513E1}" destId="{6FE1E979-F336-481A-9C9F-A86B52D36D7B}" srcOrd="0" destOrd="0" parTransId="{E5E4ED5A-71C2-4883-B49A-88CF14774A2C}" sibTransId="{F52DE372-E2A3-44A5-B18D-97D4EFAAB051}"/>
    <dgm:cxn modelId="{08A7DF7B-2C8C-4B01-AB05-E69D936E2C51}" type="presOf" srcId="{A0138C29-4FF6-47C0-A3F6-E19C194FADD0}" destId="{832DA047-33AE-4617-BB92-04446372C8A2}" srcOrd="0" destOrd="0" presId="urn:microsoft.com/office/officeart/2005/8/layout/hProcess4"/>
    <dgm:cxn modelId="{D9C96380-74CE-44E4-A9D2-81C3B9FAF4EA}" srcId="{1BBDABC8-D934-4975-B059-0201812CA001}" destId="{F53928A2-25E5-469B-9588-CBAD2FD679BC}" srcOrd="0" destOrd="0" parTransId="{12F02AE9-50C5-4432-8C41-1CFBB50EE02B}" sibTransId="{1B78DC1C-8E7F-4DD1-BD8C-FF5DB532A9F1}"/>
    <dgm:cxn modelId="{BCDA0484-36A2-45FA-81C5-4F24C78ABEA9}" type="presOf" srcId="{F53928A2-25E5-469B-9588-CBAD2FD679BC}" destId="{4CC1BC27-76F0-42E9-B499-1AAB0444D5B6}" srcOrd="1" destOrd="0" presId="urn:microsoft.com/office/officeart/2005/8/layout/hProcess4"/>
    <dgm:cxn modelId="{76D56C8B-EE43-47FC-8E8D-F321D110E71A}" type="presOf" srcId="{1A90A3EB-C493-40E6-8DC5-6995A3414162}" destId="{EA111103-FEB6-4595-AEB2-8C2DA15667AF}" srcOrd="0" destOrd="0" presId="urn:microsoft.com/office/officeart/2005/8/layout/hProcess4"/>
    <dgm:cxn modelId="{6417C38B-681E-477B-A4D9-CA5ABB784925}" type="presOf" srcId="{C392D6AD-57F4-48FF-BBA7-A5F86A792957}" destId="{9F979AB3-78AA-4667-AE9E-A2EEC86DC734}" srcOrd="0" destOrd="0" presId="urn:microsoft.com/office/officeart/2005/8/layout/hProcess4"/>
    <dgm:cxn modelId="{8D04D19C-789B-4048-941F-C0B071EAE65F}" srcId="{D8C178BA-6329-422F-A755-E9DB93BEDFFF}" destId="{C392D6AD-57F4-48FF-BBA7-A5F86A792957}" srcOrd="0" destOrd="0" parTransId="{D42596A9-FB35-4250-A03B-D73B1F6DF0C0}" sibTransId="{12ADCDBD-E2FD-44D2-88C2-51E70DDFDAF9}"/>
    <dgm:cxn modelId="{69AA00A8-FB8F-453A-BAC1-16B979E2FCC6}" type="presOf" srcId="{C392D6AD-57F4-48FF-BBA7-A5F86A792957}" destId="{44DDE7B5-FDF4-4F91-9B97-AC9A431B5715}" srcOrd="1" destOrd="0" presId="urn:microsoft.com/office/officeart/2005/8/layout/hProcess4"/>
    <dgm:cxn modelId="{989708B1-7445-44AE-8850-C45E2F4AF327}" srcId="{7C8D8974-9BE3-4281-9ABE-96069D74809B}" destId="{A8003581-6B9B-4F01-9871-91C66BD7B44C}" srcOrd="0" destOrd="0" parTransId="{384DFD39-4A79-4C6C-B842-2FCC4CEDCEF6}" sibTransId="{476BEAE2-1633-41AB-92D3-A26BB61B16B7}"/>
    <dgm:cxn modelId="{454705B7-D42A-4C4F-B6C6-B6538C39D995}" type="presOf" srcId="{EF90DFEF-41A2-4F75-B90A-7434089E90E7}" destId="{466BA1E0-0773-41BF-ABEC-019E6A7DC4F9}" srcOrd="0" destOrd="0" presId="urn:microsoft.com/office/officeart/2005/8/layout/hProcess4"/>
    <dgm:cxn modelId="{7A26CAD1-11A4-4C4A-9EDA-A24A1C457240}" type="presOf" srcId="{A8003581-6B9B-4F01-9871-91C66BD7B44C}" destId="{DD0B9794-9408-4267-A84E-B48485F8C1CF}" srcOrd="0" destOrd="0" presId="urn:microsoft.com/office/officeart/2005/8/layout/hProcess4"/>
    <dgm:cxn modelId="{DB8C16DE-B9AC-49B4-AB13-EF4A1656A9D8}" type="presOf" srcId="{6FE1E979-F336-481A-9C9F-A86B52D36D7B}" destId="{28741963-17A8-4B5B-97C7-6907D8DD7504}" srcOrd="0" destOrd="0" presId="urn:microsoft.com/office/officeart/2005/8/layout/hProcess4"/>
    <dgm:cxn modelId="{FE674DE2-D13C-4880-B0E6-3B180D53A0BA}" type="presOf" srcId="{6FE1E979-F336-481A-9C9F-A86B52D36D7B}" destId="{3E74BDDD-CDE3-460F-B75D-ECC4CB5CBD3C}" srcOrd="1" destOrd="0" presId="urn:microsoft.com/office/officeart/2005/8/layout/hProcess4"/>
    <dgm:cxn modelId="{44BD03E4-C09B-4FE8-9225-19AFD0EA7BF9}" srcId="{A0138C29-4FF6-47C0-A3F6-E19C194FADD0}" destId="{1BBDABC8-D934-4975-B059-0201812CA001}" srcOrd="1" destOrd="0" parTransId="{5E8C5DEF-3C58-48E2-A1FD-4C92AEA1B9A6}" sibTransId="{1A90A3EB-C493-40E6-8DC5-6995A3414162}"/>
    <dgm:cxn modelId="{A88A89E9-8B25-4431-8A7F-C64A86DF3F45}" srcId="{A0138C29-4FF6-47C0-A3F6-E19C194FADD0}" destId="{4CF516E6-5DF7-475E-ABD2-5FF87B8513E1}" srcOrd="3" destOrd="0" parTransId="{FA81EA27-3005-478F-9EA9-6BD50600D5BF}" sibTransId="{6E610875-E21B-49E3-9F7A-0040303B4AEA}"/>
    <dgm:cxn modelId="{87944613-6DF0-4E55-A30E-D1FE5501FE6E}" type="presParOf" srcId="{832DA047-33AE-4617-BB92-04446372C8A2}" destId="{FDFA0816-7160-440A-BAA9-F0989BB96428}" srcOrd="0" destOrd="0" presId="urn:microsoft.com/office/officeart/2005/8/layout/hProcess4"/>
    <dgm:cxn modelId="{3270A2C0-22DB-462E-9721-C393D541A290}" type="presParOf" srcId="{832DA047-33AE-4617-BB92-04446372C8A2}" destId="{EC7AFDE2-D27F-480A-9D39-9CCFC49EFF0F}" srcOrd="1" destOrd="0" presId="urn:microsoft.com/office/officeart/2005/8/layout/hProcess4"/>
    <dgm:cxn modelId="{015DB466-7A50-41F7-8842-7C2CB790526C}" type="presParOf" srcId="{832DA047-33AE-4617-BB92-04446372C8A2}" destId="{4AEF2F1F-030F-44C9-B09A-322334BACD0B}" srcOrd="2" destOrd="0" presId="urn:microsoft.com/office/officeart/2005/8/layout/hProcess4"/>
    <dgm:cxn modelId="{553DE5BC-FAEB-4BCC-A591-4CB6D558DAEA}" type="presParOf" srcId="{4AEF2F1F-030F-44C9-B09A-322334BACD0B}" destId="{4827D6EC-0DC3-4887-AC77-CECF0B328160}" srcOrd="0" destOrd="0" presId="urn:microsoft.com/office/officeart/2005/8/layout/hProcess4"/>
    <dgm:cxn modelId="{CF8AE6A3-A96B-4354-B567-57B3ECB13248}" type="presParOf" srcId="{4827D6EC-0DC3-4887-AC77-CECF0B328160}" destId="{4DCFF841-72DC-48D9-BBD2-6791A5FA9119}" srcOrd="0" destOrd="0" presId="urn:microsoft.com/office/officeart/2005/8/layout/hProcess4"/>
    <dgm:cxn modelId="{265955DA-B6C6-4E58-B90A-9E6E9F1936C1}" type="presParOf" srcId="{4827D6EC-0DC3-4887-AC77-CECF0B328160}" destId="{9F979AB3-78AA-4667-AE9E-A2EEC86DC734}" srcOrd="1" destOrd="0" presId="urn:microsoft.com/office/officeart/2005/8/layout/hProcess4"/>
    <dgm:cxn modelId="{02CAE233-943F-44CD-B7A2-FB86A6C3FE81}" type="presParOf" srcId="{4827D6EC-0DC3-4887-AC77-CECF0B328160}" destId="{44DDE7B5-FDF4-4F91-9B97-AC9A431B5715}" srcOrd="2" destOrd="0" presId="urn:microsoft.com/office/officeart/2005/8/layout/hProcess4"/>
    <dgm:cxn modelId="{3A3AF61A-8E87-49D0-A53D-502E73110920}" type="presParOf" srcId="{4827D6EC-0DC3-4887-AC77-CECF0B328160}" destId="{929016F8-9706-4A36-9E70-47B43A37B54F}" srcOrd="3" destOrd="0" presId="urn:microsoft.com/office/officeart/2005/8/layout/hProcess4"/>
    <dgm:cxn modelId="{58F4BF85-087E-4DA2-8EF6-1A8A233AD3C5}" type="presParOf" srcId="{4827D6EC-0DC3-4887-AC77-CECF0B328160}" destId="{4CF9C72C-FA15-4C31-9A16-C3FCAD169089}" srcOrd="4" destOrd="0" presId="urn:microsoft.com/office/officeart/2005/8/layout/hProcess4"/>
    <dgm:cxn modelId="{F8AA0DF2-F46B-4EC9-B8C8-C526A3231FDC}" type="presParOf" srcId="{4AEF2F1F-030F-44C9-B09A-322334BACD0B}" destId="{466BA1E0-0773-41BF-ABEC-019E6A7DC4F9}" srcOrd="1" destOrd="0" presId="urn:microsoft.com/office/officeart/2005/8/layout/hProcess4"/>
    <dgm:cxn modelId="{87102DB6-D22A-422C-80F4-B963658C3B46}" type="presParOf" srcId="{4AEF2F1F-030F-44C9-B09A-322334BACD0B}" destId="{A7375B9A-C528-470D-BDAB-82AEF22C0FC1}" srcOrd="2" destOrd="0" presId="urn:microsoft.com/office/officeart/2005/8/layout/hProcess4"/>
    <dgm:cxn modelId="{EB12C923-631F-43CB-9AAB-A7CA9D3FCCD7}" type="presParOf" srcId="{A7375B9A-C528-470D-BDAB-82AEF22C0FC1}" destId="{227BA008-185E-4932-99ED-55200FF697CC}" srcOrd="0" destOrd="0" presId="urn:microsoft.com/office/officeart/2005/8/layout/hProcess4"/>
    <dgm:cxn modelId="{EBD8B272-DDFE-45D2-997F-2AA8CD740C67}" type="presParOf" srcId="{A7375B9A-C528-470D-BDAB-82AEF22C0FC1}" destId="{4A697C67-5924-4BB4-A49E-1847D63B855D}" srcOrd="1" destOrd="0" presId="urn:microsoft.com/office/officeart/2005/8/layout/hProcess4"/>
    <dgm:cxn modelId="{7FD5D95C-39D2-40CE-8F27-AD30F2B8F665}" type="presParOf" srcId="{A7375B9A-C528-470D-BDAB-82AEF22C0FC1}" destId="{4CC1BC27-76F0-42E9-B499-1AAB0444D5B6}" srcOrd="2" destOrd="0" presId="urn:microsoft.com/office/officeart/2005/8/layout/hProcess4"/>
    <dgm:cxn modelId="{177CEF70-9AB5-4FB2-A2DE-554CDE62841C}" type="presParOf" srcId="{A7375B9A-C528-470D-BDAB-82AEF22C0FC1}" destId="{6F99C2E9-4F63-4C41-AF74-CE310516EE15}" srcOrd="3" destOrd="0" presId="urn:microsoft.com/office/officeart/2005/8/layout/hProcess4"/>
    <dgm:cxn modelId="{14788686-3FF6-4920-ADC3-646D7589AA51}" type="presParOf" srcId="{A7375B9A-C528-470D-BDAB-82AEF22C0FC1}" destId="{1E7443C6-6B2F-4B64-9CAC-5F837CD1BA27}" srcOrd="4" destOrd="0" presId="urn:microsoft.com/office/officeart/2005/8/layout/hProcess4"/>
    <dgm:cxn modelId="{AA8AF90A-47BE-4606-8E23-8129CEB4CD7A}" type="presParOf" srcId="{4AEF2F1F-030F-44C9-B09A-322334BACD0B}" destId="{EA111103-FEB6-4595-AEB2-8C2DA15667AF}" srcOrd="3" destOrd="0" presId="urn:microsoft.com/office/officeart/2005/8/layout/hProcess4"/>
    <dgm:cxn modelId="{CB35CFD6-5A1A-48B8-93BB-7F955A1A1C2C}" type="presParOf" srcId="{4AEF2F1F-030F-44C9-B09A-322334BACD0B}" destId="{D21586E8-EAEA-4961-8379-5AFBF045956C}" srcOrd="4" destOrd="0" presId="urn:microsoft.com/office/officeart/2005/8/layout/hProcess4"/>
    <dgm:cxn modelId="{0F552475-B9C3-4FB7-861F-E4708EB4EB64}" type="presParOf" srcId="{D21586E8-EAEA-4961-8379-5AFBF045956C}" destId="{19BE2DF9-847B-4DDB-8B1C-30091DDEDE62}" srcOrd="0" destOrd="0" presId="urn:microsoft.com/office/officeart/2005/8/layout/hProcess4"/>
    <dgm:cxn modelId="{70A76D2D-53C0-48AE-BA27-5ABBC284A7E4}" type="presParOf" srcId="{D21586E8-EAEA-4961-8379-5AFBF045956C}" destId="{DD0B9794-9408-4267-A84E-B48485F8C1CF}" srcOrd="1" destOrd="0" presId="urn:microsoft.com/office/officeart/2005/8/layout/hProcess4"/>
    <dgm:cxn modelId="{FD2C6B8A-7201-4558-9F22-35FACB7D2948}" type="presParOf" srcId="{D21586E8-EAEA-4961-8379-5AFBF045956C}" destId="{BAAFA697-7573-4397-9846-159CB8366267}" srcOrd="2" destOrd="0" presId="urn:microsoft.com/office/officeart/2005/8/layout/hProcess4"/>
    <dgm:cxn modelId="{694C1343-8C90-4FC5-9032-1F727131358D}" type="presParOf" srcId="{D21586E8-EAEA-4961-8379-5AFBF045956C}" destId="{C60BCEE1-4B7A-4C55-96FA-3F061931747F}" srcOrd="3" destOrd="0" presId="urn:microsoft.com/office/officeart/2005/8/layout/hProcess4"/>
    <dgm:cxn modelId="{4562C135-6969-423C-8385-985A4DA715BE}" type="presParOf" srcId="{D21586E8-EAEA-4961-8379-5AFBF045956C}" destId="{877D5631-DD72-48DF-951E-58DF13EBF45B}" srcOrd="4" destOrd="0" presId="urn:microsoft.com/office/officeart/2005/8/layout/hProcess4"/>
    <dgm:cxn modelId="{55EB588F-8C6D-4D39-AC34-C5C1015E7441}" type="presParOf" srcId="{4AEF2F1F-030F-44C9-B09A-322334BACD0B}" destId="{D5083DD4-D7BB-49BC-A28C-841DF9AA2F4A}" srcOrd="5" destOrd="0" presId="urn:microsoft.com/office/officeart/2005/8/layout/hProcess4"/>
    <dgm:cxn modelId="{636DDF27-441A-4E28-9CC8-D3794D764629}" type="presParOf" srcId="{4AEF2F1F-030F-44C9-B09A-322334BACD0B}" destId="{BFCC71CA-D84F-40FB-8A4F-CA181302194B}" srcOrd="6" destOrd="0" presId="urn:microsoft.com/office/officeart/2005/8/layout/hProcess4"/>
    <dgm:cxn modelId="{6045115B-91EF-4935-8A1E-A8AEC0F13150}" type="presParOf" srcId="{BFCC71CA-D84F-40FB-8A4F-CA181302194B}" destId="{C98DDA8E-03F7-4B8B-856B-F80411715418}" srcOrd="0" destOrd="0" presId="urn:microsoft.com/office/officeart/2005/8/layout/hProcess4"/>
    <dgm:cxn modelId="{5D9E7FC9-0E5D-4798-9920-5166429108CA}" type="presParOf" srcId="{BFCC71CA-D84F-40FB-8A4F-CA181302194B}" destId="{28741963-17A8-4B5B-97C7-6907D8DD7504}" srcOrd="1" destOrd="0" presId="urn:microsoft.com/office/officeart/2005/8/layout/hProcess4"/>
    <dgm:cxn modelId="{69E45530-7452-44F4-8051-A968A24803D4}" type="presParOf" srcId="{BFCC71CA-D84F-40FB-8A4F-CA181302194B}" destId="{3E74BDDD-CDE3-460F-B75D-ECC4CB5CBD3C}" srcOrd="2" destOrd="0" presId="urn:microsoft.com/office/officeart/2005/8/layout/hProcess4"/>
    <dgm:cxn modelId="{67E31478-9BF8-411F-AA1B-4A92A3DDC860}" type="presParOf" srcId="{BFCC71CA-D84F-40FB-8A4F-CA181302194B}" destId="{5D3EE5AB-1E27-4388-BED6-509F46D60BB1}" srcOrd="3" destOrd="0" presId="urn:microsoft.com/office/officeart/2005/8/layout/hProcess4"/>
    <dgm:cxn modelId="{CBC3F167-2286-476A-A68F-5E9A989584D2}" type="presParOf" srcId="{BFCC71CA-D84F-40FB-8A4F-CA181302194B}" destId="{5D814BCB-B83D-40FF-BC59-EB90E23A457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79AB3-78AA-4667-AE9E-A2EEC86DC734}">
      <dsp:nvSpPr>
        <dsp:cNvPr id="0" name=""/>
        <dsp:cNvSpPr/>
      </dsp:nvSpPr>
      <dsp:spPr>
        <a:xfrm>
          <a:off x="7292" y="1933517"/>
          <a:ext cx="2311099" cy="1906173"/>
        </a:xfrm>
        <a:prstGeom prst="roundRect">
          <a:avLst>
            <a:gd name="adj" fmla="val 10000"/>
          </a:avLst>
        </a:prstGeom>
        <a:blipFill rotWithShape="0">
          <a:blip xmlns:r="http://schemas.openxmlformats.org/officeDocument/2006/relationships" r:embed="rId1"/>
          <a:srcRect/>
          <a:stretch>
            <a:fillRect l="-41000" r="-4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585" tIns="108585" rIns="108585" bIns="108585" numCol="1" spcCol="1270" anchor="t" anchorCtr="0">
          <a:noAutofit/>
        </a:bodyPr>
        <a:lstStyle/>
        <a:p>
          <a:pPr marL="285750" lvl="1" indent="-285750" algn="l" defTabSz="2533650">
            <a:lnSpc>
              <a:spcPct val="90000"/>
            </a:lnSpc>
            <a:spcBef>
              <a:spcPct val="0"/>
            </a:spcBef>
            <a:spcAft>
              <a:spcPct val="15000"/>
            </a:spcAft>
            <a:buChar char="•"/>
          </a:pPr>
          <a:endParaRPr lang="en-US" sz="5700" kern="1200" dirty="0"/>
        </a:p>
      </dsp:txBody>
      <dsp:txXfrm>
        <a:off x="51158" y="1977383"/>
        <a:ext cx="2223367" cy="1409975"/>
      </dsp:txXfrm>
    </dsp:sp>
    <dsp:sp modelId="{466BA1E0-0773-41BF-ABEC-019E6A7DC4F9}">
      <dsp:nvSpPr>
        <dsp:cNvPr id="0" name=""/>
        <dsp:cNvSpPr/>
      </dsp:nvSpPr>
      <dsp:spPr>
        <a:xfrm>
          <a:off x="1305257" y="2384592"/>
          <a:ext cx="2553022" cy="2553022"/>
        </a:xfrm>
        <a:prstGeom prst="leftCircularArrow">
          <a:avLst>
            <a:gd name="adj1" fmla="val 3171"/>
            <a:gd name="adj2" fmla="val 390402"/>
            <a:gd name="adj3" fmla="val 2165913"/>
            <a:gd name="adj4" fmla="val 9024489"/>
            <a:gd name="adj5" fmla="val 3700"/>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929016F8-9706-4A36-9E70-47B43A37B54F}">
      <dsp:nvSpPr>
        <dsp:cNvPr id="0" name=""/>
        <dsp:cNvSpPr/>
      </dsp:nvSpPr>
      <dsp:spPr>
        <a:xfrm>
          <a:off x="520869" y="3431225"/>
          <a:ext cx="2054310" cy="816931"/>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Missing Data</a:t>
          </a:r>
        </a:p>
      </dsp:txBody>
      <dsp:txXfrm>
        <a:off x="544796" y="3455152"/>
        <a:ext cx="2006456" cy="769077"/>
      </dsp:txXfrm>
    </dsp:sp>
    <dsp:sp modelId="{4A697C67-5924-4BB4-A49E-1847D63B855D}">
      <dsp:nvSpPr>
        <dsp:cNvPr id="0" name=""/>
        <dsp:cNvSpPr/>
      </dsp:nvSpPr>
      <dsp:spPr>
        <a:xfrm>
          <a:off x="2960701" y="1933517"/>
          <a:ext cx="2311099" cy="1906173"/>
        </a:xfrm>
        <a:prstGeom prst="roundRect">
          <a:avLst>
            <a:gd name="adj" fmla="val 10000"/>
          </a:avLst>
        </a:prstGeom>
        <a:blipFill rotWithShape="0">
          <a:blip xmlns:r="http://schemas.openxmlformats.org/officeDocument/2006/relationships" r:embed="rId2"/>
          <a:srcRect/>
          <a:stretch>
            <a:fillRect l="-16000" r="-1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585" tIns="108585" rIns="108585" bIns="108585" numCol="1" spcCol="1270" anchor="t" anchorCtr="0">
          <a:noAutofit/>
        </a:bodyPr>
        <a:lstStyle/>
        <a:p>
          <a:pPr marL="285750" lvl="1" indent="-285750" algn="l" defTabSz="2533650">
            <a:lnSpc>
              <a:spcPct val="90000"/>
            </a:lnSpc>
            <a:spcBef>
              <a:spcPct val="0"/>
            </a:spcBef>
            <a:spcAft>
              <a:spcPct val="15000"/>
            </a:spcAft>
            <a:buChar char="•"/>
          </a:pPr>
          <a:endParaRPr lang="en-US" sz="5700" kern="1200" dirty="0"/>
        </a:p>
      </dsp:txBody>
      <dsp:txXfrm>
        <a:off x="3004567" y="2385849"/>
        <a:ext cx="2223367" cy="1409975"/>
      </dsp:txXfrm>
    </dsp:sp>
    <dsp:sp modelId="{EA111103-FEB6-4595-AEB2-8C2DA15667AF}">
      <dsp:nvSpPr>
        <dsp:cNvPr id="0" name=""/>
        <dsp:cNvSpPr/>
      </dsp:nvSpPr>
      <dsp:spPr>
        <a:xfrm>
          <a:off x="4239407" y="760854"/>
          <a:ext cx="2848329" cy="2848329"/>
        </a:xfrm>
        <a:prstGeom prst="circularArrow">
          <a:avLst>
            <a:gd name="adj1" fmla="val 2842"/>
            <a:gd name="adj2" fmla="val 347231"/>
            <a:gd name="adj3" fmla="val 19477258"/>
            <a:gd name="adj4" fmla="val 12575511"/>
            <a:gd name="adj5" fmla="val 3316"/>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6F99C2E9-4F63-4C41-AF74-CE310516EE15}">
      <dsp:nvSpPr>
        <dsp:cNvPr id="0" name=""/>
        <dsp:cNvSpPr/>
      </dsp:nvSpPr>
      <dsp:spPr>
        <a:xfrm>
          <a:off x="3474278" y="1525051"/>
          <a:ext cx="2054310" cy="816931"/>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Outliers</a:t>
          </a:r>
        </a:p>
      </dsp:txBody>
      <dsp:txXfrm>
        <a:off x="3498205" y="1548978"/>
        <a:ext cx="2006456" cy="769077"/>
      </dsp:txXfrm>
    </dsp:sp>
    <dsp:sp modelId="{DD0B9794-9408-4267-A84E-B48485F8C1CF}">
      <dsp:nvSpPr>
        <dsp:cNvPr id="0" name=""/>
        <dsp:cNvSpPr/>
      </dsp:nvSpPr>
      <dsp:spPr>
        <a:xfrm>
          <a:off x="5914110" y="1933517"/>
          <a:ext cx="2311099" cy="1906173"/>
        </a:xfrm>
        <a:prstGeom prst="roundRect">
          <a:avLst>
            <a:gd name="adj" fmla="val 10000"/>
          </a:avLst>
        </a:prstGeom>
        <a:blipFill rotWithShape="0">
          <a:blip xmlns:r="http://schemas.openxmlformats.org/officeDocument/2006/relationships" r:embed="rId3"/>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585" tIns="108585" rIns="108585" bIns="108585" numCol="1" spcCol="1270" anchor="t" anchorCtr="0">
          <a:noAutofit/>
        </a:bodyPr>
        <a:lstStyle/>
        <a:p>
          <a:pPr marL="285750" lvl="1" indent="-285750" algn="l" defTabSz="2533650">
            <a:lnSpc>
              <a:spcPct val="90000"/>
            </a:lnSpc>
            <a:spcBef>
              <a:spcPct val="0"/>
            </a:spcBef>
            <a:spcAft>
              <a:spcPct val="15000"/>
            </a:spcAft>
            <a:buChar char="•"/>
          </a:pPr>
          <a:endParaRPr lang="en-US" sz="5700" kern="1200" dirty="0"/>
        </a:p>
      </dsp:txBody>
      <dsp:txXfrm>
        <a:off x="5957976" y="1977383"/>
        <a:ext cx="2223367" cy="1409975"/>
      </dsp:txXfrm>
    </dsp:sp>
    <dsp:sp modelId="{D5083DD4-D7BB-49BC-A28C-841DF9AA2F4A}">
      <dsp:nvSpPr>
        <dsp:cNvPr id="0" name=""/>
        <dsp:cNvSpPr/>
      </dsp:nvSpPr>
      <dsp:spPr>
        <a:xfrm>
          <a:off x="7212075" y="2384592"/>
          <a:ext cx="2553022" cy="2553022"/>
        </a:xfrm>
        <a:prstGeom prst="leftCircularArrow">
          <a:avLst>
            <a:gd name="adj1" fmla="val 3171"/>
            <a:gd name="adj2" fmla="val 390402"/>
            <a:gd name="adj3" fmla="val 2165913"/>
            <a:gd name="adj4" fmla="val 9024489"/>
            <a:gd name="adj5" fmla="val 3700"/>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C60BCEE1-4B7A-4C55-96FA-3F061931747F}">
      <dsp:nvSpPr>
        <dsp:cNvPr id="0" name=""/>
        <dsp:cNvSpPr/>
      </dsp:nvSpPr>
      <dsp:spPr>
        <a:xfrm>
          <a:off x="6427688" y="3431225"/>
          <a:ext cx="2054310" cy="816931"/>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Categorical Data/ Scaling</a:t>
          </a:r>
        </a:p>
      </dsp:txBody>
      <dsp:txXfrm>
        <a:off x="6451615" y="3455152"/>
        <a:ext cx="2006456" cy="769077"/>
      </dsp:txXfrm>
    </dsp:sp>
    <dsp:sp modelId="{28741963-17A8-4B5B-97C7-6907D8DD7504}">
      <dsp:nvSpPr>
        <dsp:cNvPr id="0" name=""/>
        <dsp:cNvSpPr/>
      </dsp:nvSpPr>
      <dsp:spPr>
        <a:xfrm>
          <a:off x="8867519" y="1933517"/>
          <a:ext cx="2311099" cy="1906173"/>
        </a:xfrm>
        <a:prstGeom prst="roundRect">
          <a:avLst>
            <a:gd name="adj" fmla="val 10000"/>
          </a:avLst>
        </a:prstGeom>
        <a:blipFill rotWithShape="0">
          <a:blip xmlns:r="http://schemas.openxmlformats.org/officeDocument/2006/relationships" r:embed="rId4"/>
          <a:srcRect/>
          <a:stretch>
            <a:fillRect l="-20000" r="-20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585" tIns="108585" rIns="108585" bIns="108585" numCol="1" spcCol="1270" anchor="t" anchorCtr="0">
          <a:noAutofit/>
        </a:bodyPr>
        <a:lstStyle/>
        <a:p>
          <a:pPr marL="285750" lvl="1" indent="-285750" algn="l" defTabSz="2533650">
            <a:lnSpc>
              <a:spcPct val="90000"/>
            </a:lnSpc>
            <a:spcBef>
              <a:spcPct val="0"/>
            </a:spcBef>
            <a:spcAft>
              <a:spcPct val="15000"/>
            </a:spcAft>
            <a:buChar char="•"/>
          </a:pPr>
          <a:endParaRPr lang="en-US" sz="5700" kern="1200" dirty="0"/>
        </a:p>
      </dsp:txBody>
      <dsp:txXfrm>
        <a:off x="8911385" y="2385849"/>
        <a:ext cx="2223367" cy="1409975"/>
      </dsp:txXfrm>
    </dsp:sp>
    <dsp:sp modelId="{5D3EE5AB-1E27-4388-BED6-509F46D60BB1}">
      <dsp:nvSpPr>
        <dsp:cNvPr id="0" name=""/>
        <dsp:cNvSpPr/>
      </dsp:nvSpPr>
      <dsp:spPr>
        <a:xfrm>
          <a:off x="9381097" y="1525051"/>
          <a:ext cx="2054310" cy="816931"/>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Cleaned Data</a:t>
          </a:r>
        </a:p>
      </dsp:txBody>
      <dsp:txXfrm>
        <a:off x="9405024" y="1548978"/>
        <a:ext cx="2006456" cy="76907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7E5C9-D776-4D7F-8F78-650D235A1815}" type="datetimeFigureOut">
              <a:rPr lang="en-US" smtClean="0"/>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F437B-14D0-4FA3-8C9E-67FFE73E2F78}" type="slidenum">
              <a:rPr lang="en-US" smtClean="0"/>
              <a:t>‹#›</a:t>
            </a:fld>
            <a:endParaRPr lang="en-US"/>
          </a:p>
        </p:txBody>
      </p:sp>
    </p:spTree>
    <p:extLst>
      <p:ext uri="{BB962C8B-B14F-4D97-AF65-F5344CB8AC3E}">
        <p14:creationId xmlns:p14="http://schemas.microsoft.com/office/powerpoint/2010/main" val="408661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EBa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Google" TargetMode="External"/><Relationship Id="rId5" Type="http://schemas.openxmlformats.org/officeDocument/2006/relationships/hyperlink" Target="https://en.wikipedia.org/wiki/Salesforce" TargetMode="External"/><Relationship Id="rId4" Type="http://schemas.openxmlformats.org/officeDocument/2006/relationships/hyperlink" Target="https://en.wikipedia.org/wiki/Oracle_Corporatio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location of King County encompasses Seattle and the surrounding area. Several </a:t>
            </a:r>
            <a:r>
              <a:rPr lang="en-US" dirty="0" err="1"/>
              <a:t>zipcodes</a:t>
            </a:r>
            <a:r>
              <a:rPr lang="en-US" dirty="0"/>
              <a:t> make up this area, although diverse, the overall demographics and socio economic indicators are appealing to young families or single people seeking to buy a first home. </a:t>
            </a:r>
          </a:p>
        </p:txBody>
      </p:sp>
      <p:sp>
        <p:nvSpPr>
          <p:cNvPr id="4" name="Slide Number Placeholder 3"/>
          <p:cNvSpPr>
            <a:spLocks noGrp="1"/>
          </p:cNvSpPr>
          <p:nvPr>
            <p:ph type="sldNum" sz="quarter" idx="5"/>
          </p:nvPr>
        </p:nvSpPr>
        <p:spPr/>
        <p:txBody>
          <a:bodyPr/>
          <a:lstStyle/>
          <a:p>
            <a:fld id="{914F437B-14D0-4FA3-8C9E-67FFE73E2F78}" type="slidenum">
              <a:rPr lang="en-US" smtClean="0"/>
              <a:t>2</a:t>
            </a:fld>
            <a:endParaRPr lang="en-US"/>
          </a:p>
        </p:txBody>
      </p:sp>
    </p:spTree>
    <p:extLst>
      <p:ext uri="{BB962C8B-B14F-4D97-AF65-F5344CB8AC3E}">
        <p14:creationId xmlns:p14="http://schemas.microsoft.com/office/powerpoint/2010/main" val="2589159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exercise provided us with several models, these models focused on a subset of the whole data set. As a reminder, this project focused on homes at a sale price between 100-800 thousand dollars in order to provide a model that is most accurate for the ‘average’ buyer. A future exercise could be done for even more subsets to tailor to specific price ranges or ‘classes’ of buyers such as the amount they are pre-qualified for.</a:t>
            </a:r>
          </a:p>
        </p:txBody>
      </p:sp>
      <p:sp>
        <p:nvSpPr>
          <p:cNvPr id="4" name="Slide Number Placeholder 3"/>
          <p:cNvSpPr>
            <a:spLocks noGrp="1"/>
          </p:cNvSpPr>
          <p:nvPr>
            <p:ph type="sldNum" sz="quarter" idx="5"/>
          </p:nvPr>
        </p:nvSpPr>
        <p:spPr/>
        <p:txBody>
          <a:bodyPr/>
          <a:lstStyle/>
          <a:p>
            <a:fld id="{914F437B-14D0-4FA3-8C9E-67FFE73E2F78}" type="slidenum">
              <a:rPr lang="en-US" smtClean="0"/>
              <a:t>11</a:t>
            </a:fld>
            <a:endParaRPr lang="en-US"/>
          </a:p>
        </p:txBody>
      </p:sp>
    </p:spTree>
    <p:extLst>
      <p:ext uri="{BB962C8B-B14F-4D97-AF65-F5344CB8AC3E}">
        <p14:creationId xmlns:p14="http://schemas.microsoft.com/office/powerpoint/2010/main" val="3234502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0" u="none" strike="noStrike" kern="1200" dirty="0">
                <a:solidFill>
                  <a:schemeClr val="tx1"/>
                </a:solidFill>
                <a:effectLst/>
                <a:latin typeface="+mn-lt"/>
                <a:ea typeface="+mn-ea"/>
                <a:cs typeface="+mn-cs"/>
              </a:rPr>
              <a:t>data point from the Federal Reserve</a:t>
            </a:r>
            <a:r>
              <a:rPr lang="en-US" sz="1200" b="0" i="0" kern="1200" dirty="0">
                <a:solidFill>
                  <a:schemeClr val="tx1"/>
                </a:solidFill>
                <a:effectLst/>
                <a:latin typeface="+mn-lt"/>
                <a:ea typeface="+mn-ea"/>
                <a:cs typeface="+mn-cs"/>
              </a:rPr>
              <a:t>, highlighted recently in a </a:t>
            </a:r>
            <a:r>
              <a:rPr lang="en-US" sz="1200" b="0" i="0" u="none" strike="noStrike" kern="1200" dirty="0">
                <a:solidFill>
                  <a:schemeClr val="tx1"/>
                </a:solidFill>
                <a:effectLst/>
                <a:latin typeface="+mn-lt"/>
                <a:ea typeface="+mn-ea"/>
                <a:cs typeface="+mn-cs"/>
              </a:rPr>
              <a:t>special report on housing </a:t>
            </a:r>
            <a:r>
              <a:rPr lang="en-US" sz="1200" b="0" i="0" kern="1200" dirty="0">
                <a:solidFill>
                  <a:schemeClr val="tx1"/>
                </a:solidFill>
                <a:effectLst/>
                <a:latin typeface="+mn-lt"/>
                <a:ea typeface="+mn-ea"/>
                <a:cs typeface="+mn-cs"/>
              </a:rPr>
              <a:t>by the Economist, underscores the differences between the financial trajectory of millennials and those of earlier generations: When baby boomers hit a median age of 35 in 1990, they owned nearly one-third of American real estate by value. In 2019, the millennial generation, with a median age of 31, owned just 4 percent.” </a:t>
            </a:r>
            <a:r>
              <a:rPr lang="en-US" sz="1200" b="0" i="0" u="none" kern="1200" dirty="0">
                <a:solidFill>
                  <a:schemeClr val="tx1"/>
                </a:solidFill>
                <a:effectLst/>
                <a:latin typeface="+mn-lt"/>
                <a:ea typeface="+mn-ea"/>
                <a:cs typeface="+mn-cs"/>
              </a:rPr>
              <a:t>–Christopher Ingraham,</a:t>
            </a:r>
            <a:r>
              <a:rPr lang="en-US" sz="1200" b="0" i="0" kern="1200" dirty="0">
                <a:solidFill>
                  <a:schemeClr val="tx1"/>
                </a:solidFill>
                <a:effectLst/>
                <a:latin typeface="+mn-lt"/>
                <a:ea typeface="+mn-ea"/>
                <a:cs typeface="+mn-cs"/>
              </a:rPr>
              <a:t> Washington Post. </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Millenials</a:t>
            </a:r>
            <a:r>
              <a:rPr lang="en-US" sz="1200" b="0" i="0" kern="1200" dirty="0">
                <a:solidFill>
                  <a:schemeClr val="tx1"/>
                </a:solidFill>
                <a:effectLst/>
                <a:latin typeface="+mn-lt"/>
                <a:ea typeface="+mn-ea"/>
                <a:cs typeface="+mn-cs"/>
              </a:rPr>
              <a:t> are reaching an age where they are looking to buy a home but several factors including student loans or sky-high home prices or both are holding them back. In this project the focus is on “affordable” homes between 100 and 800 thousand dollars to create a model capable of predicting a home that is attainable by the vast majority of first time homeowners. </a:t>
            </a:r>
            <a:endParaRPr lang="en-US" dirty="0"/>
          </a:p>
        </p:txBody>
      </p:sp>
      <p:sp>
        <p:nvSpPr>
          <p:cNvPr id="4" name="Slide Number Placeholder 3"/>
          <p:cNvSpPr>
            <a:spLocks noGrp="1"/>
          </p:cNvSpPr>
          <p:nvPr>
            <p:ph type="sldNum" sz="quarter" idx="5"/>
          </p:nvPr>
        </p:nvSpPr>
        <p:spPr/>
        <p:txBody>
          <a:bodyPr/>
          <a:lstStyle/>
          <a:p>
            <a:fld id="{914F437B-14D0-4FA3-8C9E-67FFE73E2F78}" type="slidenum">
              <a:rPr lang="en-US" smtClean="0"/>
              <a:t>3</a:t>
            </a:fld>
            <a:endParaRPr lang="en-US"/>
          </a:p>
        </p:txBody>
      </p:sp>
    </p:spTree>
    <p:extLst>
      <p:ext uri="{BB962C8B-B14F-4D97-AF65-F5344CB8AC3E}">
        <p14:creationId xmlns:p14="http://schemas.microsoft.com/office/powerpoint/2010/main" val="92868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cleaning process for the King County House data was approached in a stepwise manner. First</a:t>
            </a:r>
          </a:p>
        </p:txBody>
      </p:sp>
      <p:sp>
        <p:nvSpPr>
          <p:cNvPr id="4" name="Slide Number Placeholder 3"/>
          <p:cNvSpPr>
            <a:spLocks noGrp="1"/>
          </p:cNvSpPr>
          <p:nvPr>
            <p:ph type="sldNum" sz="quarter" idx="5"/>
          </p:nvPr>
        </p:nvSpPr>
        <p:spPr/>
        <p:txBody>
          <a:bodyPr/>
          <a:lstStyle/>
          <a:p>
            <a:fld id="{914F437B-14D0-4FA3-8C9E-67FFE73E2F78}" type="slidenum">
              <a:rPr lang="en-US" smtClean="0"/>
              <a:t>4</a:t>
            </a:fld>
            <a:endParaRPr lang="en-US"/>
          </a:p>
        </p:txBody>
      </p:sp>
    </p:spTree>
    <p:extLst>
      <p:ext uri="{BB962C8B-B14F-4D97-AF65-F5344CB8AC3E}">
        <p14:creationId xmlns:p14="http://schemas.microsoft.com/office/powerpoint/2010/main" val="144699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check for basic statistical assumptions for multiple regression. The two primary are normality and collinearity. To check for our data we can use heatmaps and QQ –Plots. </a:t>
            </a:r>
            <a:r>
              <a:rPr lang="en-US" sz="1200" b="0" i="0" kern="1200" dirty="0">
                <a:solidFill>
                  <a:schemeClr val="tx1"/>
                </a:solidFill>
                <a:effectLst/>
                <a:latin typeface="+mn-lt"/>
                <a:ea typeface="+mn-ea"/>
                <a:cs typeface="+mn-cs"/>
              </a:rPr>
              <a:t>The Q-Q plot, or quantile-quantile plot, is a graphical tool to help us assess if a set of data plausibly came from some theoretical distribution such as a Normal or exponential. Q-Q plots take your sample data, sort it in ascending order, and then plot them versus quantiles calculated from a theoretical distribution. The number of quantiles is selected to match the size of your sample data. While Normal Q-Q Plots are the ones most often used in practice due to so many statistical methods assuming normality, Q-Q Plots can actually be created for any distribution (UVA Statistical Library).These plots are subjective but are useful as a quick look check. If our data is not normal, we can apply a log transform to help normalize our data, which is what was used on a few of the variables in this dataset. The heatmap shows that some variables are highly correlated, following this check the variable with the highest correlation was dropped. </a:t>
            </a:r>
            <a:endParaRPr lang="en-US" dirty="0"/>
          </a:p>
        </p:txBody>
      </p:sp>
      <p:sp>
        <p:nvSpPr>
          <p:cNvPr id="4" name="Slide Number Placeholder 3"/>
          <p:cNvSpPr>
            <a:spLocks noGrp="1"/>
          </p:cNvSpPr>
          <p:nvPr>
            <p:ph type="sldNum" sz="quarter" idx="5"/>
          </p:nvPr>
        </p:nvSpPr>
        <p:spPr/>
        <p:txBody>
          <a:bodyPr/>
          <a:lstStyle/>
          <a:p>
            <a:fld id="{914F437B-14D0-4FA3-8C9E-67FFE73E2F78}" type="slidenum">
              <a:rPr lang="en-US" smtClean="0"/>
              <a:t>5</a:t>
            </a:fld>
            <a:endParaRPr lang="en-US"/>
          </a:p>
        </p:txBody>
      </p:sp>
    </p:spTree>
    <p:extLst>
      <p:ext uri="{BB962C8B-B14F-4D97-AF65-F5344CB8AC3E}">
        <p14:creationId xmlns:p14="http://schemas.microsoft.com/office/powerpoint/2010/main" val="2984815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data has been cleaned and tested to make sure it meets the statistical assumptions of linear and multiple regression, it’s time to create our model using all four </a:t>
            </a:r>
            <a:r>
              <a:rPr lang="en-US" dirty="0" err="1"/>
              <a:t>dataframes</a:t>
            </a:r>
            <a:r>
              <a:rPr lang="en-US" dirty="0"/>
              <a:t>. The next step is to split the data into test and train data sets and finally cross validation. We see that each </a:t>
            </a:r>
            <a:r>
              <a:rPr lang="en-US" dirty="0" err="1"/>
              <a:t>dataframe</a:t>
            </a:r>
            <a:r>
              <a:rPr lang="en-US" dirty="0"/>
              <a:t> performed differently when compared to the testing data set likely due to how we treated missing data. Some of the data performs well against the training set while some of the data set is OK. While having a perfectly fit model is great it will likely underperform on real world data. We will discuss this on the next slide. </a:t>
            </a:r>
          </a:p>
        </p:txBody>
      </p:sp>
      <p:sp>
        <p:nvSpPr>
          <p:cNvPr id="4" name="Slide Number Placeholder 3"/>
          <p:cNvSpPr>
            <a:spLocks noGrp="1"/>
          </p:cNvSpPr>
          <p:nvPr>
            <p:ph type="sldNum" sz="quarter" idx="5"/>
          </p:nvPr>
        </p:nvSpPr>
        <p:spPr/>
        <p:txBody>
          <a:bodyPr/>
          <a:lstStyle/>
          <a:p>
            <a:fld id="{914F437B-14D0-4FA3-8C9E-67FFE73E2F78}" type="slidenum">
              <a:rPr lang="en-US" smtClean="0"/>
              <a:t>6</a:t>
            </a:fld>
            <a:endParaRPr lang="en-US"/>
          </a:p>
        </p:txBody>
      </p:sp>
    </p:spTree>
    <p:extLst>
      <p:ext uri="{BB962C8B-B14F-4D97-AF65-F5344CB8AC3E}">
        <p14:creationId xmlns:p14="http://schemas.microsoft.com/office/powerpoint/2010/main" val="151672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our modeling exercise we saw four different models. The best performing model included all of the data and returned an R^2 value of .98. That means we can predict what a house will cost with a 98% accuracy! While that is fantastic this model likely overfit the data and as was mentioned on the last slide will likely underperform on real world data. To solve this, the two models of choice are those that are well correlated but not overfit which is why the </a:t>
            </a:r>
            <a:r>
              <a:rPr lang="en-US" dirty="0" err="1"/>
              <a:t>kc_housing_median</a:t>
            </a:r>
            <a:r>
              <a:rPr lang="en-US" dirty="0"/>
              <a:t> and </a:t>
            </a:r>
            <a:r>
              <a:rPr lang="en-US" dirty="0" err="1"/>
              <a:t>kc_housing_most_common</a:t>
            </a:r>
            <a:r>
              <a:rPr lang="en-US" dirty="0"/>
              <a:t> were chosen in the end and are the two models that predict house price with a 79 -78% accuracy. Next we will evaluate for the factors that impact home price the most in King County on our next slide. </a:t>
            </a:r>
          </a:p>
        </p:txBody>
      </p:sp>
      <p:sp>
        <p:nvSpPr>
          <p:cNvPr id="4" name="Slide Number Placeholder 3"/>
          <p:cNvSpPr>
            <a:spLocks noGrp="1"/>
          </p:cNvSpPr>
          <p:nvPr>
            <p:ph type="sldNum" sz="quarter" idx="5"/>
          </p:nvPr>
        </p:nvSpPr>
        <p:spPr/>
        <p:txBody>
          <a:bodyPr/>
          <a:lstStyle/>
          <a:p>
            <a:fld id="{914F437B-14D0-4FA3-8C9E-67FFE73E2F78}" type="slidenum">
              <a:rPr lang="en-US" smtClean="0"/>
              <a:t>7</a:t>
            </a:fld>
            <a:endParaRPr lang="en-US"/>
          </a:p>
        </p:txBody>
      </p:sp>
    </p:spTree>
    <p:extLst>
      <p:ext uri="{BB962C8B-B14F-4D97-AF65-F5344CB8AC3E}">
        <p14:creationId xmlns:p14="http://schemas.microsoft.com/office/powerpoint/2010/main" val="535244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look at the most important features when attempting to predict house price in King County. Between the two models </a:t>
            </a:r>
            <a:r>
              <a:rPr lang="en-US" dirty="0" err="1"/>
              <a:t>zipcode</a:t>
            </a:r>
            <a:r>
              <a:rPr lang="en-US" dirty="0"/>
              <a:t>/location is the key influencer. But why are these locations so influential? Look at the map next to the models, the highest priced homes are also located to large corporations and spectacular views! </a:t>
            </a:r>
          </a:p>
          <a:p>
            <a:endParaRPr lang="en-US" dirty="0"/>
          </a:p>
          <a:p>
            <a:r>
              <a:rPr lang="en-US" dirty="0"/>
              <a:t>Top areas are affluent communities:</a:t>
            </a:r>
          </a:p>
          <a:p>
            <a:r>
              <a:rPr lang="en-US" sz="1200" b="0" i="0" kern="1200" dirty="0">
                <a:solidFill>
                  <a:schemeClr val="tx1"/>
                </a:solidFill>
                <a:effectLst/>
                <a:latin typeface="+mn-lt"/>
                <a:ea typeface="+mn-ea"/>
                <a:cs typeface="+mn-cs"/>
              </a:rPr>
              <a:t>Sammamish median income : $183,038 </a:t>
            </a:r>
          </a:p>
          <a:p>
            <a:r>
              <a:rPr lang="en-US" sz="1200" b="0" i="0" kern="1200" dirty="0">
                <a:solidFill>
                  <a:schemeClr val="tx1"/>
                </a:solidFill>
                <a:effectLst/>
                <a:latin typeface="+mn-lt"/>
                <a:ea typeface="+mn-ea"/>
                <a:cs typeface="+mn-cs"/>
              </a:rPr>
              <a:t>Bellevue hosts a number of satellite offices for large technology companies such as </a:t>
            </a:r>
            <a:r>
              <a:rPr lang="en-US" sz="1200" b="0" i="0" u="none" strike="noStrike" kern="1200" dirty="0">
                <a:solidFill>
                  <a:schemeClr val="tx1"/>
                </a:solidFill>
                <a:effectLst/>
                <a:latin typeface="+mn-lt"/>
                <a:ea typeface="+mn-ea"/>
                <a:cs typeface="+mn-cs"/>
                <a:hlinkClick r:id="rId3" tooltip="EBay"/>
              </a:rPr>
              <a:t>eBay</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racle Corporation"/>
              </a:rPr>
              <a:t>Oracle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Salesforce"/>
              </a:rPr>
              <a:t>Salesforce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Google"/>
              </a:rPr>
              <a:t>Google</a:t>
            </a:r>
            <a:r>
              <a:rPr lang="en-US" sz="1200" b="0" i="0" kern="1200" dirty="0">
                <a:solidFill>
                  <a:schemeClr val="tx1"/>
                </a:solidFill>
                <a:effectLst/>
                <a:latin typeface="+mn-lt"/>
                <a:ea typeface="+mn-ea"/>
                <a:cs typeface="+mn-cs"/>
              </a:rPr>
              <a:t>, median income $104,839</a:t>
            </a:r>
          </a:p>
          <a:p>
            <a:r>
              <a:rPr lang="en-US" sz="1200" b="0" i="0" kern="1200" dirty="0">
                <a:solidFill>
                  <a:schemeClr val="tx1"/>
                </a:solidFill>
                <a:effectLst/>
                <a:latin typeface="+mn-lt"/>
                <a:ea typeface="+mn-ea"/>
                <a:cs typeface="+mn-cs"/>
              </a:rPr>
              <a:t>Redmond median income: $78,430</a:t>
            </a:r>
          </a:p>
          <a:p>
            <a:r>
              <a:rPr lang="en-US" sz="1200" b="0" i="0" kern="1200" dirty="0">
                <a:solidFill>
                  <a:schemeClr val="tx1"/>
                </a:solidFill>
                <a:effectLst/>
                <a:latin typeface="+mn-lt"/>
                <a:ea typeface="+mn-ea"/>
                <a:cs typeface="+mn-cs"/>
              </a:rPr>
              <a:t>Seattle median income: $93,500</a:t>
            </a:r>
          </a:p>
        </p:txBody>
      </p:sp>
      <p:sp>
        <p:nvSpPr>
          <p:cNvPr id="4" name="Slide Number Placeholder 3"/>
          <p:cNvSpPr>
            <a:spLocks noGrp="1"/>
          </p:cNvSpPr>
          <p:nvPr>
            <p:ph type="sldNum" sz="quarter" idx="5"/>
          </p:nvPr>
        </p:nvSpPr>
        <p:spPr/>
        <p:txBody>
          <a:bodyPr/>
          <a:lstStyle/>
          <a:p>
            <a:fld id="{914F437B-14D0-4FA3-8C9E-67FFE73E2F78}" type="slidenum">
              <a:rPr lang="en-US" smtClean="0"/>
              <a:t>8</a:t>
            </a:fld>
            <a:endParaRPr lang="en-US"/>
          </a:p>
        </p:txBody>
      </p:sp>
    </p:spTree>
    <p:extLst>
      <p:ext uri="{BB962C8B-B14F-4D97-AF65-F5344CB8AC3E}">
        <p14:creationId xmlns:p14="http://schemas.microsoft.com/office/powerpoint/2010/main" val="2674974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been able to deduce from a large amount of data the accuracy in which we can predict a home’s price in King County with a fair amount of accuracy. What we’ve found is that the most important feature is </a:t>
            </a:r>
            <a:r>
              <a:rPr lang="en-US" dirty="0" err="1"/>
              <a:t>zipcode</a:t>
            </a:r>
            <a:r>
              <a:rPr lang="en-US" dirty="0"/>
              <a:t> and therefore location. These </a:t>
            </a:r>
            <a:r>
              <a:rPr lang="en-US" dirty="0" err="1"/>
              <a:t>zipcodes</a:t>
            </a:r>
            <a:r>
              <a:rPr lang="en-US" dirty="0"/>
              <a:t> likely govern price in King County because of certain economic factors, largely the fact that major corporations are within or near these </a:t>
            </a:r>
            <a:r>
              <a:rPr lang="en-US" dirty="0" err="1"/>
              <a:t>zipcodes</a:t>
            </a:r>
            <a:r>
              <a:rPr lang="en-US" dirty="0"/>
              <a:t>. So, while you may not necessarily work for a large corporation in this area, it is recommended to seek homes in these areas as they have strong fundamentals  that are popular and therefore would likely lead to increase in demand over the long term. With all these factors not only would you live in a healthy neighborhood, but your journey to financial health would also be aided by accruing equity! </a:t>
            </a:r>
          </a:p>
        </p:txBody>
      </p:sp>
      <p:sp>
        <p:nvSpPr>
          <p:cNvPr id="4" name="Slide Number Placeholder 3"/>
          <p:cNvSpPr>
            <a:spLocks noGrp="1"/>
          </p:cNvSpPr>
          <p:nvPr>
            <p:ph type="sldNum" sz="quarter" idx="5"/>
          </p:nvPr>
        </p:nvSpPr>
        <p:spPr/>
        <p:txBody>
          <a:bodyPr/>
          <a:lstStyle/>
          <a:p>
            <a:fld id="{914F437B-14D0-4FA3-8C9E-67FFE73E2F78}" type="slidenum">
              <a:rPr lang="en-US" smtClean="0"/>
              <a:t>9</a:t>
            </a:fld>
            <a:endParaRPr lang="en-US"/>
          </a:p>
        </p:txBody>
      </p:sp>
    </p:spTree>
    <p:extLst>
      <p:ext uri="{BB962C8B-B14F-4D97-AF65-F5344CB8AC3E}">
        <p14:creationId xmlns:p14="http://schemas.microsoft.com/office/powerpoint/2010/main" val="2440519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 hope that this exercise has proven useful to allow you a better understanding of King County and what drives house prices in that area. Whether you are in the market or just starting to look, the King County market is full of options for those looking for a reasonably priced home!</a:t>
            </a:r>
          </a:p>
        </p:txBody>
      </p:sp>
      <p:sp>
        <p:nvSpPr>
          <p:cNvPr id="4" name="Slide Number Placeholder 3"/>
          <p:cNvSpPr>
            <a:spLocks noGrp="1"/>
          </p:cNvSpPr>
          <p:nvPr>
            <p:ph type="sldNum" sz="quarter" idx="5"/>
          </p:nvPr>
        </p:nvSpPr>
        <p:spPr/>
        <p:txBody>
          <a:bodyPr/>
          <a:lstStyle/>
          <a:p>
            <a:fld id="{914F437B-14D0-4FA3-8C9E-67FFE73E2F78}" type="slidenum">
              <a:rPr lang="en-US" smtClean="0"/>
              <a:t>10</a:t>
            </a:fld>
            <a:endParaRPr lang="en-US"/>
          </a:p>
        </p:txBody>
      </p:sp>
    </p:spTree>
    <p:extLst>
      <p:ext uri="{BB962C8B-B14F-4D97-AF65-F5344CB8AC3E}">
        <p14:creationId xmlns:p14="http://schemas.microsoft.com/office/powerpoint/2010/main" val="3495555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F5B797-1531-42FB-B284-54BC971DF2D3}"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303AC-DA10-48B3-A82C-7423AAF061A1}" type="slidenum">
              <a:rPr lang="en-US" smtClean="0"/>
              <a:t>‹#›</a:t>
            </a:fld>
            <a:endParaRPr lang="en-US"/>
          </a:p>
        </p:txBody>
      </p:sp>
    </p:spTree>
    <p:extLst>
      <p:ext uri="{BB962C8B-B14F-4D97-AF65-F5344CB8AC3E}">
        <p14:creationId xmlns:p14="http://schemas.microsoft.com/office/powerpoint/2010/main" val="2306650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F5B797-1531-42FB-B284-54BC971DF2D3}"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303AC-DA10-48B3-A82C-7423AAF061A1}" type="slidenum">
              <a:rPr lang="en-US" smtClean="0"/>
              <a:t>‹#›</a:t>
            </a:fld>
            <a:endParaRPr lang="en-US"/>
          </a:p>
        </p:txBody>
      </p:sp>
    </p:spTree>
    <p:extLst>
      <p:ext uri="{BB962C8B-B14F-4D97-AF65-F5344CB8AC3E}">
        <p14:creationId xmlns:p14="http://schemas.microsoft.com/office/powerpoint/2010/main" val="412069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F5B797-1531-42FB-B284-54BC971DF2D3}"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303AC-DA10-48B3-A82C-7423AAF061A1}" type="slidenum">
              <a:rPr lang="en-US" smtClean="0"/>
              <a:t>‹#›</a:t>
            </a:fld>
            <a:endParaRPr lang="en-US"/>
          </a:p>
        </p:txBody>
      </p:sp>
    </p:spTree>
    <p:extLst>
      <p:ext uri="{BB962C8B-B14F-4D97-AF65-F5344CB8AC3E}">
        <p14:creationId xmlns:p14="http://schemas.microsoft.com/office/powerpoint/2010/main" val="357007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F5B797-1531-42FB-B284-54BC971DF2D3}"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303AC-DA10-48B3-A82C-7423AAF061A1}" type="slidenum">
              <a:rPr lang="en-US" smtClean="0"/>
              <a:t>‹#›</a:t>
            </a:fld>
            <a:endParaRPr lang="en-US"/>
          </a:p>
        </p:txBody>
      </p:sp>
    </p:spTree>
    <p:extLst>
      <p:ext uri="{BB962C8B-B14F-4D97-AF65-F5344CB8AC3E}">
        <p14:creationId xmlns:p14="http://schemas.microsoft.com/office/powerpoint/2010/main" val="132015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F5B797-1531-42FB-B284-54BC971DF2D3}"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303AC-DA10-48B3-A82C-7423AAF061A1}" type="slidenum">
              <a:rPr lang="en-US" smtClean="0"/>
              <a:t>‹#›</a:t>
            </a:fld>
            <a:endParaRPr lang="en-US"/>
          </a:p>
        </p:txBody>
      </p:sp>
    </p:spTree>
    <p:extLst>
      <p:ext uri="{BB962C8B-B14F-4D97-AF65-F5344CB8AC3E}">
        <p14:creationId xmlns:p14="http://schemas.microsoft.com/office/powerpoint/2010/main" val="286714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F5B797-1531-42FB-B284-54BC971DF2D3}"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303AC-DA10-48B3-A82C-7423AAF061A1}" type="slidenum">
              <a:rPr lang="en-US" smtClean="0"/>
              <a:t>‹#›</a:t>
            </a:fld>
            <a:endParaRPr lang="en-US"/>
          </a:p>
        </p:txBody>
      </p:sp>
    </p:spTree>
    <p:extLst>
      <p:ext uri="{BB962C8B-B14F-4D97-AF65-F5344CB8AC3E}">
        <p14:creationId xmlns:p14="http://schemas.microsoft.com/office/powerpoint/2010/main" val="4245566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5B797-1531-42FB-B284-54BC971DF2D3}" type="datetimeFigureOut">
              <a:rPr lang="en-US" smtClean="0"/>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8303AC-DA10-48B3-A82C-7423AAF061A1}" type="slidenum">
              <a:rPr lang="en-US" smtClean="0"/>
              <a:t>‹#›</a:t>
            </a:fld>
            <a:endParaRPr lang="en-US"/>
          </a:p>
        </p:txBody>
      </p:sp>
    </p:spTree>
    <p:extLst>
      <p:ext uri="{BB962C8B-B14F-4D97-AF65-F5344CB8AC3E}">
        <p14:creationId xmlns:p14="http://schemas.microsoft.com/office/powerpoint/2010/main" val="4001144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F5B797-1531-42FB-B284-54BC971DF2D3}" type="datetimeFigureOut">
              <a:rPr lang="en-US" smtClean="0"/>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8303AC-DA10-48B3-A82C-7423AAF061A1}" type="slidenum">
              <a:rPr lang="en-US" smtClean="0"/>
              <a:t>‹#›</a:t>
            </a:fld>
            <a:endParaRPr lang="en-US"/>
          </a:p>
        </p:txBody>
      </p:sp>
    </p:spTree>
    <p:extLst>
      <p:ext uri="{BB962C8B-B14F-4D97-AF65-F5344CB8AC3E}">
        <p14:creationId xmlns:p14="http://schemas.microsoft.com/office/powerpoint/2010/main" val="296592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F5B797-1531-42FB-B284-54BC971DF2D3}" type="datetimeFigureOut">
              <a:rPr lang="en-US" smtClean="0"/>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8303AC-DA10-48B3-A82C-7423AAF061A1}" type="slidenum">
              <a:rPr lang="en-US" smtClean="0"/>
              <a:t>‹#›</a:t>
            </a:fld>
            <a:endParaRPr lang="en-US"/>
          </a:p>
        </p:txBody>
      </p:sp>
    </p:spTree>
    <p:extLst>
      <p:ext uri="{BB962C8B-B14F-4D97-AF65-F5344CB8AC3E}">
        <p14:creationId xmlns:p14="http://schemas.microsoft.com/office/powerpoint/2010/main" val="4069949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F5B797-1531-42FB-B284-54BC971DF2D3}"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303AC-DA10-48B3-A82C-7423AAF061A1}" type="slidenum">
              <a:rPr lang="en-US" smtClean="0"/>
              <a:t>‹#›</a:t>
            </a:fld>
            <a:endParaRPr lang="en-US"/>
          </a:p>
        </p:txBody>
      </p:sp>
    </p:spTree>
    <p:extLst>
      <p:ext uri="{BB962C8B-B14F-4D97-AF65-F5344CB8AC3E}">
        <p14:creationId xmlns:p14="http://schemas.microsoft.com/office/powerpoint/2010/main" val="384369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F5B797-1531-42FB-B284-54BC971DF2D3}"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303AC-DA10-48B3-A82C-7423AAF061A1}" type="slidenum">
              <a:rPr lang="en-US" smtClean="0"/>
              <a:t>‹#›</a:t>
            </a:fld>
            <a:endParaRPr lang="en-US"/>
          </a:p>
        </p:txBody>
      </p:sp>
    </p:spTree>
    <p:extLst>
      <p:ext uri="{BB962C8B-B14F-4D97-AF65-F5344CB8AC3E}">
        <p14:creationId xmlns:p14="http://schemas.microsoft.com/office/powerpoint/2010/main" val="4012467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5B797-1531-42FB-B284-54BC971DF2D3}" type="datetimeFigureOut">
              <a:rPr lang="en-US" smtClean="0"/>
              <a:t>6/28/2020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303AC-DA10-48B3-A82C-7423AAF061A1}" type="slidenum">
              <a:rPr lang="en-US" smtClean="0"/>
              <a:t>‹#›</a:t>
            </a:fld>
            <a:endParaRPr lang="en-US"/>
          </a:p>
        </p:txBody>
      </p:sp>
    </p:spTree>
    <p:extLst>
      <p:ext uri="{BB962C8B-B14F-4D97-AF65-F5344CB8AC3E}">
        <p14:creationId xmlns:p14="http://schemas.microsoft.com/office/powerpoint/2010/main" val="35347188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kingcounty.gov/depts/executive/performance-strategy-budget/regional-planning/Demographics.asp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www.kingcounty.gov/depts/executive/performance-strategy-budget/regional-planning/Demographics.aspx" TargetMode="External"/><Relationship Id="rId5" Type="http://schemas.openxmlformats.org/officeDocument/2006/relationships/image" Target="../media/image2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2139F1A-981D-401F-A4EE-681A029CD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754283-7811-4A36-B0AC-8A075E6F7FC5}"/>
              </a:ext>
            </a:extLst>
          </p:cNvPr>
          <p:cNvSpPr>
            <a:spLocks noGrp="1"/>
          </p:cNvSpPr>
          <p:nvPr>
            <p:ph type="title"/>
          </p:nvPr>
        </p:nvSpPr>
        <p:spPr>
          <a:xfrm>
            <a:off x="838200" y="593725"/>
            <a:ext cx="10515600" cy="1325563"/>
          </a:xfrm>
        </p:spPr>
        <p:txBody>
          <a:bodyPr/>
          <a:lstStyle/>
          <a:p>
            <a:pPr algn="ctr"/>
            <a:r>
              <a:rPr lang="en-US" b="1" dirty="0"/>
              <a:t>King County, Washington </a:t>
            </a:r>
            <a:br>
              <a:rPr lang="en-US" b="1" dirty="0"/>
            </a:br>
            <a:r>
              <a:rPr lang="en-US" b="1" dirty="0"/>
              <a:t>A great place to buy your first home!</a:t>
            </a:r>
          </a:p>
        </p:txBody>
      </p:sp>
    </p:spTree>
    <p:extLst>
      <p:ext uri="{BB962C8B-B14F-4D97-AF65-F5344CB8AC3E}">
        <p14:creationId xmlns:p14="http://schemas.microsoft.com/office/powerpoint/2010/main" val="1695303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6CA5-3128-4D04-A288-3B6383AE2231}"/>
              </a:ext>
            </a:extLst>
          </p:cNvPr>
          <p:cNvSpPr>
            <a:spLocks noGrp="1"/>
          </p:cNvSpPr>
          <p:nvPr>
            <p:ph type="title"/>
          </p:nvPr>
        </p:nvSpPr>
        <p:spPr>
          <a:xfrm>
            <a:off x="838199" y="85891"/>
            <a:ext cx="10515600" cy="1325563"/>
          </a:xfrm>
        </p:spPr>
        <p:txBody>
          <a:bodyPr/>
          <a:lstStyle/>
          <a:p>
            <a:pPr algn="ctr"/>
            <a:r>
              <a:rPr lang="en-US" dirty="0"/>
              <a:t>Thanks and good luck! </a:t>
            </a:r>
          </a:p>
        </p:txBody>
      </p:sp>
      <p:pic>
        <p:nvPicPr>
          <p:cNvPr id="5122" name="Picture 2" descr="Avoidable Mistakes First Time Home Buyers Make">
            <a:extLst>
              <a:ext uri="{FF2B5EF4-FFF2-40B4-BE49-F238E27FC236}">
                <a16:creationId xmlns:a16="http://schemas.microsoft.com/office/drawing/2014/main" id="{B6B16E7D-03F9-4644-BFAE-53FD94615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240" y="1226649"/>
            <a:ext cx="7653518" cy="526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878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DB37-E64A-41B5-BE1D-34902D57A1C1}"/>
              </a:ext>
            </a:extLst>
          </p:cNvPr>
          <p:cNvSpPr>
            <a:spLocks noGrp="1"/>
          </p:cNvSpPr>
          <p:nvPr>
            <p:ph type="title"/>
          </p:nvPr>
        </p:nvSpPr>
        <p:spPr>
          <a:xfrm>
            <a:off x="838200" y="173738"/>
            <a:ext cx="10515600" cy="1325563"/>
          </a:xfrm>
        </p:spPr>
        <p:txBody>
          <a:bodyPr/>
          <a:lstStyle/>
          <a:p>
            <a:pPr algn="ctr"/>
            <a:r>
              <a:rPr lang="en-US" dirty="0"/>
              <a:t>Future Work </a:t>
            </a:r>
          </a:p>
        </p:txBody>
      </p:sp>
      <p:pic>
        <p:nvPicPr>
          <p:cNvPr id="4" name="Content Placeholder 3">
            <a:extLst>
              <a:ext uri="{FF2B5EF4-FFF2-40B4-BE49-F238E27FC236}">
                <a16:creationId xmlns:a16="http://schemas.microsoft.com/office/drawing/2014/main" id="{F1811F58-8FA6-412A-8680-940AF0CB8074}"/>
              </a:ext>
            </a:extLst>
          </p:cNvPr>
          <p:cNvPicPr>
            <a:picLocks noGrp="1" noChangeAspect="1"/>
          </p:cNvPicPr>
          <p:nvPr>
            <p:ph idx="1"/>
          </p:nvPr>
        </p:nvPicPr>
        <p:blipFill>
          <a:blip r:embed="rId3"/>
          <a:stretch>
            <a:fillRect/>
          </a:stretch>
        </p:blipFill>
        <p:spPr>
          <a:xfrm>
            <a:off x="1444238" y="1596565"/>
            <a:ext cx="9303524" cy="4651762"/>
          </a:xfrm>
          <a:prstGeom prst="rect">
            <a:avLst/>
          </a:prstGeom>
        </p:spPr>
      </p:pic>
    </p:spTree>
    <p:extLst>
      <p:ext uri="{BB962C8B-B14F-4D97-AF65-F5344CB8AC3E}">
        <p14:creationId xmlns:p14="http://schemas.microsoft.com/office/powerpoint/2010/main" val="3402021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A0F1C1-533F-44B3-A00C-71DCA47B9F34}"/>
              </a:ext>
            </a:extLst>
          </p:cNvPr>
          <p:cNvPicPr>
            <a:picLocks noChangeAspect="1"/>
          </p:cNvPicPr>
          <p:nvPr/>
        </p:nvPicPr>
        <p:blipFill rotWithShape="1">
          <a:blip r:embed="rId3"/>
          <a:srcRect t="2538" r="537" b="1264"/>
          <a:stretch/>
        </p:blipFill>
        <p:spPr>
          <a:xfrm>
            <a:off x="134257" y="261623"/>
            <a:ext cx="5074735" cy="5883149"/>
          </a:xfrm>
          <a:prstGeom prst="rect">
            <a:avLst/>
          </a:prstGeom>
        </p:spPr>
      </p:pic>
      <p:sp>
        <p:nvSpPr>
          <p:cNvPr id="11" name="TextBox 10">
            <a:extLst>
              <a:ext uri="{FF2B5EF4-FFF2-40B4-BE49-F238E27FC236}">
                <a16:creationId xmlns:a16="http://schemas.microsoft.com/office/drawing/2014/main" id="{865AB58D-029A-489B-9315-038186A23298}"/>
              </a:ext>
            </a:extLst>
          </p:cNvPr>
          <p:cNvSpPr txBox="1"/>
          <p:nvPr/>
        </p:nvSpPr>
        <p:spPr>
          <a:xfrm>
            <a:off x="5453743" y="67883"/>
            <a:ext cx="6335486" cy="954107"/>
          </a:xfrm>
          <a:prstGeom prst="rect">
            <a:avLst/>
          </a:prstGeom>
          <a:noFill/>
        </p:spPr>
        <p:txBody>
          <a:bodyPr wrap="square" rtlCol="0">
            <a:spAutoFit/>
          </a:bodyPr>
          <a:lstStyle/>
          <a:p>
            <a:pPr algn="ctr"/>
            <a:r>
              <a:rPr lang="en-US" sz="2800" dirty="0"/>
              <a:t>King County, Washington</a:t>
            </a:r>
          </a:p>
          <a:p>
            <a:pPr algn="ctr"/>
            <a:r>
              <a:rPr lang="en-US" sz="2800" dirty="0"/>
              <a:t>Reasons</a:t>
            </a:r>
            <a:r>
              <a:rPr lang="en-US" sz="2400" dirty="0"/>
              <a:t> to purchase your first home in KC</a:t>
            </a:r>
          </a:p>
        </p:txBody>
      </p:sp>
      <p:sp>
        <p:nvSpPr>
          <p:cNvPr id="24" name="TextBox 23">
            <a:extLst>
              <a:ext uri="{FF2B5EF4-FFF2-40B4-BE49-F238E27FC236}">
                <a16:creationId xmlns:a16="http://schemas.microsoft.com/office/drawing/2014/main" id="{09157415-F82A-46E8-BDCB-3AED0E3BE196}"/>
              </a:ext>
            </a:extLst>
          </p:cNvPr>
          <p:cNvSpPr txBox="1"/>
          <p:nvPr/>
        </p:nvSpPr>
        <p:spPr>
          <a:xfrm>
            <a:off x="5276720" y="6550278"/>
            <a:ext cx="6781023" cy="261610"/>
          </a:xfrm>
          <a:prstGeom prst="rect">
            <a:avLst/>
          </a:prstGeom>
          <a:noFill/>
        </p:spPr>
        <p:txBody>
          <a:bodyPr wrap="none" rtlCol="0">
            <a:spAutoFit/>
          </a:bodyPr>
          <a:lstStyle/>
          <a:p>
            <a:r>
              <a:rPr lang="en-US" sz="1100" dirty="0">
                <a:hlinkClick r:id="rId4"/>
              </a:rPr>
              <a:t>https://www.kingcounty.gov/depts/executive/performance-strategy-budget/regional-planning/Demographics.aspx</a:t>
            </a:r>
            <a:endParaRPr lang="en-US" sz="1100" dirty="0"/>
          </a:p>
        </p:txBody>
      </p:sp>
      <p:pic>
        <p:nvPicPr>
          <p:cNvPr id="34" name="Content Placeholder 3">
            <a:extLst>
              <a:ext uri="{FF2B5EF4-FFF2-40B4-BE49-F238E27FC236}">
                <a16:creationId xmlns:a16="http://schemas.microsoft.com/office/drawing/2014/main" id="{6172DB91-4A88-4939-A614-1BD7C4E23D7A}"/>
              </a:ext>
            </a:extLst>
          </p:cNvPr>
          <p:cNvPicPr>
            <a:picLocks noGrp="1"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6096000" y="1344170"/>
            <a:ext cx="2072852" cy="4800602"/>
          </a:xfrm>
          <a:prstGeom prst="round2DiagRect">
            <a:avLst>
              <a:gd name="adj1" fmla="val 16667"/>
              <a:gd name="adj2" fmla="val 0"/>
            </a:avLst>
          </a:prstGeom>
          <a:noFill/>
          <a:ln w="88900" cap="sq">
            <a:solidFill>
              <a:srgbClr val="FFFFFF"/>
            </a:solidFill>
            <a:miter lim="800000"/>
            <a:headEnd/>
            <a:tailEnd/>
          </a:ln>
          <a:effectLst>
            <a:outerShdw blurRad="254000" algn="tl" rotWithShape="0">
              <a:srgbClr val="000000">
                <a:alpha val="43000"/>
              </a:srgbClr>
            </a:outerShdw>
          </a:effectLst>
        </p:spPr>
      </p:pic>
      <p:pic>
        <p:nvPicPr>
          <p:cNvPr id="36" name="Content Placeholder 3">
            <a:extLst>
              <a:ext uri="{FF2B5EF4-FFF2-40B4-BE49-F238E27FC236}">
                <a16:creationId xmlns:a16="http://schemas.microsoft.com/office/drawing/2014/main" id="{3BCB3C58-C9E8-4CF1-84BC-4454368799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35440" y="1344170"/>
            <a:ext cx="2057400" cy="48006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9" name="TextBox 28">
            <a:extLst>
              <a:ext uri="{FF2B5EF4-FFF2-40B4-BE49-F238E27FC236}">
                <a16:creationId xmlns:a16="http://schemas.microsoft.com/office/drawing/2014/main" id="{63068AB4-4C1C-4B2E-95F9-42D82E41ECC7}"/>
              </a:ext>
            </a:extLst>
          </p:cNvPr>
          <p:cNvSpPr txBox="1"/>
          <p:nvPr/>
        </p:nvSpPr>
        <p:spPr>
          <a:xfrm>
            <a:off x="765910" y="6165557"/>
            <a:ext cx="3811428" cy="646331"/>
          </a:xfrm>
          <a:prstGeom prst="rect">
            <a:avLst/>
          </a:prstGeom>
          <a:noFill/>
        </p:spPr>
        <p:txBody>
          <a:bodyPr wrap="none" rtlCol="0">
            <a:spAutoFit/>
          </a:bodyPr>
          <a:lstStyle/>
          <a:p>
            <a:pPr algn="ctr"/>
            <a:r>
              <a:rPr lang="en-US" dirty="0"/>
              <a:t>King County, Washington</a:t>
            </a:r>
          </a:p>
          <a:p>
            <a:pPr algn="ctr"/>
            <a:r>
              <a:rPr lang="en-US" dirty="0" err="1"/>
              <a:t>Zipcodes</a:t>
            </a:r>
            <a:r>
              <a:rPr lang="en-US" dirty="0"/>
              <a:t> within King County Outlined</a:t>
            </a:r>
          </a:p>
        </p:txBody>
      </p:sp>
    </p:spTree>
    <p:extLst>
      <p:ext uri="{BB962C8B-B14F-4D97-AF65-F5344CB8AC3E}">
        <p14:creationId xmlns:p14="http://schemas.microsoft.com/office/powerpoint/2010/main" val="1703669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ADC38-2623-477A-B313-56866075791F}"/>
              </a:ext>
            </a:extLst>
          </p:cNvPr>
          <p:cNvSpPr>
            <a:spLocks noGrp="1"/>
          </p:cNvSpPr>
          <p:nvPr>
            <p:ph type="title"/>
          </p:nvPr>
        </p:nvSpPr>
        <p:spPr>
          <a:xfrm>
            <a:off x="-1" y="66546"/>
            <a:ext cx="12072257" cy="1325563"/>
          </a:xfrm>
        </p:spPr>
        <p:txBody>
          <a:bodyPr/>
          <a:lstStyle/>
          <a:p>
            <a:pPr algn="ctr"/>
            <a:r>
              <a:rPr lang="en-US" dirty="0"/>
              <a:t>A generation of renters?</a:t>
            </a:r>
            <a:br>
              <a:rPr lang="en-US" dirty="0"/>
            </a:br>
            <a:r>
              <a:rPr lang="en-US" sz="3200" dirty="0"/>
              <a:t>Forming realistic goals can alter that reality</a:t>
            </a:r>
            <a:endParaRPr lang="en-US" dirty="0"/>
          </a:p>
        </p:txBody>
      </p:sp>
      <p:pic>
        <p:nvPicPr>
          <p:cNvPr id="3" name="Picture 2">
            <a:extLst>
              <a:ext uri="{FF2B5EF4-FFF2-40B4-BE49-F238E27FC236}">
                <a16:creationId xmlns:a16="http://schemas.microsoft.com/office/drawing/2014/main" id="{EFCF9D21-0DAD-480E-A73D-261458181586}"/>
              </a:ext>
            </a:extLst>
          </p:cNvPr>
          <p:cNvPicPr>
            <a:picLocks noChangeAspect="1"/>
          </p:cNvPicPr>
          <p:nvPr/>
        </p:nvPicPr>
        <p:blipFill>
          <a:blip r:embed="rId3"/>
          <a:stretch>
            <a:fillRect/>
          </a:stretch>
        </p:blipFill>
        <p:spPr>
          <a:xfrm>
            <a:off x="-1" y="1392109"/>
            <a:ext cx="7252817" cy="5465891"/>
          </a:xfrm>
          <a:prstGeom prst="rect">
            <a:avLst/>
          </a:prstGeom>
        </p:spPr>
      </p:pic>
      <p:pic>
        <p:nvPicPr>
          <p:cNvPr id="4" name="Picture 3">
            <a:extLst>
              <a:ext uri="{FF2B5EF4-FFF2-40B4-BE49-F238E27FC236}">
                <a16:creationId xmlns:a16="http://schemas.microsoft.com/office/drawing/2014/main" id="{FA228DF3-001A-4E41-A40A-C6DCDD84C4E9}"/>
              </a:ext>
            </a:extLst>
          </p:cNvPr>
          <p:cNvPicPr>
            <a:picLocks noChangeAspect="1"/>
          </p:cNvPicPr>
          <p:nvPr/>
        </p:nvPicPr>
        <p:blipFill>
          <a:blip r:embed="rId4"/>
          <a:stretch>
            <a:fillRect/>
          </a:stretch>
        </p:blipFill>
        <p:spPr>
          <a:xfrm>
            <a:off x="7783991" y="1392109"/>
            <a:ext cx="3569809" cy="2470163"/>
          </a:xfrm>
          <a:prstGeom prst="rect">
            <a:avLst/>
          </a:prstGeom>
        </p:spPr>
      </p:pic>
      <p:pic>
        <p:nvPicPr>
          <p:cNvPr id="5" name="Picture 2" descr="Homes for Sale in King County, WA">
            <a:extLst>
              <a:ext uri="{FF2B5EF4-FFF2-40B4-BE49-F238E27FC236}">
                <a16:creationId xmlns:a16="http://schemas.microsoft.com/office/drawing/2014/main" id="{393243F9-CBBE-44C8-812C-BE15E9E9B9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2752"/>
          <a:stretch/>
        </p:blipFill>
        <p:spPr bwMode="auto">
          <a:xfrm>
            <a:off x="7783991" y="4186984"/>
            <a:ext cx="3511743" cy="255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19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3E0E-77CE-44D5-831C-77F3415C249D}"/>
              </a:ext>
            </a:extLst>
          </p:cNvPr>
          <p:cNvSpPr>
            <a:spLocks noGrp="1"/>
          </p:cNvSpPr>
          <p:nvPr>
            <p:ph type="title"/>
          </p:nvPr>
        </p:nvSpPr>
        <p:spPr/>
        <p:txBody>
          <a:bodyPr/>
          <a:lstStyle/>
          <a:p>
            <a:pPr algn="ctr"/>
            <a:r>
              <a:rPr lang="en-US" dirty="0"/>
              <a:t>Data Cleaning</a:t>
            </a:r>
            <a:br>
              <a:rPr lang="en-US" dirty="0"/>
            </a:br>
            <a:endParaRPr lang="en-US" dirty="0"/>
          </a:p>
        </p:txBody>
      </p:sp>
      <p:graphicFrame>
        <p:nvGraphicFramePr>
          <p:cNvPr id="15" name="Diagram 14">
            <a:extLst>
              <a:ext uri="{FF2B5EF4-FFF2-40B4-BE49-F238E27FC236}">
                <a16:creationId xmlns:a16="http://schemas.microsoft.com/office/drawing/2014/main" id="{68D3BBB7-C008-4D0D-A08E-B07180F93984}"/>
              </a:ext>
            </a:extLst>
          </p:cNvPr>
          <p:cNvGraphicFramePr/>
          <p:nvPr>
            <p:extLst>
              <p:ext uri="{D42A27DB-BD31-4B8C-83A1-F6EECF244321}">
                <p14:modId xmlns:p14="http://schemas.microsoft.com/office/powerpoint/2010/main" val="2331034742"/>
              </p:ext>
            </p:extLst>
          </p:nvPr>
        </p:nvGraphicFramePr>
        <p:xfrm>
          <a:off x="457200" y="719666"/>
          <a:ext cx="11442700" cy="5773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5952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1624-C3C3-4A00-9C00-E087E3546FAD}"/>
              </a:ext>
            </a:extLst>
          </p:cNvPr>
          <p:cNvSpPr>
            <a:spLocks noGrp="1"/>
          </p:cNvSpPr>
          <p:nvPr>
            <p:ph type="title"/>
          </p:nvPr>
        </p:nvSpPr>
        <p:spPr>
          <a:xfrm>
            <a:off x="838200" y="111125"/>
            <a:ext cx="10515600" cy="1325563"/>
          </a:xfrm>
        </p:spPr>
        <p:txBody>
          <a:bodyPr/>
          <a:lstStyle/>
          <a:p>
            <a:pPr algn="ctr"/>
            <a:r>
              <a:rPr lang="en-US" dirty="0"/>
              <a:t>Statistical assumptions</a:t>
            </a:r>
          </a:p>
        </p:txBody>
      </p:sp>
      <p:pic>
        <p:nvPicPr>
          <p:cNvPr id="4" name="Picture 3">
            <a:extLst>
              <a:ext uri="{FF2B5EF4-FFF2-40B4-BE49-F238E27FC236}">
                <a16:creationId xmlns:a16="http://schemas.microsoft.com/office/drawing/2014/main" id="{B4A507BD-6914-473E-BCBF-C09D9560507F}"/>
              </a:ext>
            </a:extLst>
          </p:cNvPr>
          <p:cNvPicPr>
            <a:picLocks noChangeAspect="1"/>
          </p:cNvPicPr>
          <p:nvPr/>
        </p:nvPicPr>
        <p:blipFill>
          <a:blip r:embed="rId3"/>
          <a:stretch>
            <a:fillRect/>
          </a:stretch>
        </p:blipFill>
        <p:spPr>
          <a:xfrm>
            <a:off x="496107" y="1578201"/>
            <a:ext cx="4548288" cy="4337918"/>
          </a:xfrm>
          <a:prstGeom prst="rect">
            <a:avLst/>
          </a:prstGeom>
        </p:spPr>
      </p:pic>
      <p:pic>
        <p:nvPicPr>
          <p:cNvPr id="5" name="Picture 4">
            <a:extLst>
              <a:ext uri="{FF2B5EF4-FFF2-40B4-BE49-F238E27FC236}">
                <a16:creationId xmlns:a16="http://schemas.microsoft.com/office/drawing/2014/main" id="{C27235E1-F037-452C-999B-855E44EA3E2E}"/>
              </a:ext>
            </a:extLst>
          </p:cNvPr>
          <p:cNvPicPr>
            <a:picLocks noChangeAspect="1"/>
          </p:cNvPicPr>
          <p:nvPr/>
        </p:nvPicPr>
        <p:blipFill>
          <a:blip r:embed="rId4"/>
          <a:stretch>
            <a:fillRect/>
          </a:stretch>
        </p:blipFill>
        <p:spPr>
          <a:xfrm>
            <a:off x="5044395" y="1578202"/>
            <a:ext cx="3535393" cy="4337917"/>
          </a:xfrm>
          <a:prstGeom prst="rect">
            <a:avLst/>
          </a:prstGeom>
        </p:spPr>
      </p:pic>
      <p:pic>
        <p:nvPicPr>
          <p:cNvPr id="6" name="Picture 5">
            <a:extLst>
              <a:ext uri="{FF2B5EF4-FFF2-40B4-BE49-F238E27FC236}">
                <a16:creationId xmlns:a16="http://schemas.microsoft.com/office/drawing/2014/main" id="{336EF7D9-3579-4396-96AD-B772C48DF3A3}"/>
              </a:ext>
            </a:extLst>
          </p:cNvPr>
          <p:cNvPicPr>
            <a:picLocks noChangeAspect="1"/>
          </p:cNvPicPr>
          <p:nvPr/>
        </p:nvPicPr>
        <p:blipFill>
          <a:blip r:embed="rId5"/>
          <a:stretch>
            <a:fillRect/>
          </a:stretch>
        </p:blipFill>
        <p:spPr>
          <a:xfrm>
            <a:off x="8579788" y="1578201"/>
            <a:ext cx="3488644" cy="4337918"/>
          </a:xfrm>
          <a:prstGeom prst="rect">
            <a:avLst/>
          </a:prstGeom>
        </p:spPr>
      </p:pic>
    </p:spTree>
    <p:extLst>
      <p:ext uri="{BB962C8B-B14F-4D97-AF65-F5344CB8AC3E}">
        <p14:creationId xmlns:p14="http://schemas.microsoft.com/office/powerpoint/2010/main" val="211327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600191-BD41-4ED8-85E7-EA9F21D97554}"/>
              </a:ext>
            </a:extLst>
          </p:cNvPr>
          <p:cNvSpPr>
            <a:spLocks noGrp="1"/>
          </p:cNvSpPr>
          <p:nvPr>
            <p:ph type="title"/>
          </p:nvPr>
        </p:nvSpPr>
        <p:spPr>
          <a:xfrm>
            <a:off x="838200" y="365125"/>
            <a:ext cx="10515600" cy="752475"/>
          </a:xfrm>
          <a:noFill/>
        </p:spPr>
        <p:txBody>
          <a:bodyPr vert="horz" lIns="91440" tIns="45720" rIns="91440" bIns="45720" rtlCol="0" anchor="b">
            <a:normAutofit fontScale="90000"/>
          </a:bodyPr>
          <a:lstStyle/>
          <a:p>
            <a:pPr algn="ctr"/>
            <a:r>
              <a:rPr lang="en-US" dirty="0">
                <a:solidFill>
                  <a:schemeClr val="bg1"/>
                </a:solidFill>
              </a:rPr>
              <a:t>Modeling</a:t>
            </a:r>
            <a:br>
              <a:rPr lang="en-US" dirty="0">
                <a:solidFill>
                  <a:schemeClr val="bg1"/>
                </a:solidFill>
              </a:rPr>
            </a:br>
            <a:r>
              <a:rPr lang="en-US" dirty="0" err="1"/>
              <a:t>Modeling</a:t>
            </a:r>
            <a:r>
              <a:rPr lang="en-US" dirty="0"/>
              <a:t> the Data</a:t>
            </a:r>
          </a:p>
        </p:txBody>
      </p:sp>
      <p:pic>
        <p:nvPicPr>
          <p:cNvPr id="8" name="Picture 7">
            <a:extLst>
              <a:ext uri="{FF2B5EF4-FFF2-40B4-BE49-F238E27FC236}">
                <a16:creationId xmlns:a16="http://schemas.microsoft.com/office/drawing/2014/main" id="{5B0CDA17-0F45-46D2-9FCB-64352AC7D85B}"/>
              </a:ext>
            </a:extLst>
          </p:cNvPr>
          <p:cNvPicPr>
            <a:picLocks noChangeAspect="1"/>
          </p:cNvPicPr>
          <p:nvPr/>
        </p:nvPicPr>
        <p:blipFill rotWithShape="1">
          <a:blip r:embed="rId3"/>
          <a:srcRect t="143" b="1"/>
          <a:stretch/>
        </p:blipFill>
        <p:spPr>
          <a:xfrm>
            <a:off x="360625" y="2143605"/>
            <a:ext cx="4209214" cy="4185820"/>
          </a:xfrm>
          <a:prstGeom prst="rect">
            <a:avLst/>
          </a:prstGeom>
        </p:spPr>
      </p:pic>
      <p:pic>
        <p:nvPicPr>
          <p:cNvPr id="10" name="Picture 23">
            <a:extLst>
              <a:ext uri="{FF2B5EF4-FFF2-40B4-BE49-F238E27FC236}">
                <a16:creationId xmlns:a16="http://schemas.microsoft.com/office/drawing/2014/main" id="{0E3480F8-74C7-492F-95DB-6A67773CB3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57"/>
          <a:stretch/>
        </p:blipFill>
        <p:spPr bwMode="auto">
          <a:xfrm>
            <a:off x="6166862" y="3509885"/>
            <a:ext cx="2784333" cy="1107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1">
            <a:extLst>
              <a:ext uri="{FF2B5EF4-FFF2-40B4-BE49-F238E27FC236}">
                <a16:creationId xmlns:a16="http://schemas.microsoft.com/office/drawing/2014/main" id="{DFF8B157-ACD5-41EA-9C2E-3CA6957E9F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24"/>
          <a:stretch/>
        </p:blipFill>
        <p:spPr bwMode="auto">
          <a:xfrm>
            <a:off x="8989295" y="3504737"/>
            <a:ext cx="3111112" cy="1107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9">
            <a:extLst>
              <a:ext uri="{FF2B5EF4-FFF2-40B4-BE49-F238E27FC236}">
                <a16:creationId xmlns:a16="http://schemas.microsoft.com/office/drawing/2014/main" id="{871B4988-E155-47F0-847A-8679E05C17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447"/>
          <a:stretch/>
        </p:blipFill>
        <p:spPr bwMode="auto">
          <a:xfrm>
            <a:off x="6172502" y="2335858"/>
            <a:ext cx="2778693" cy="10772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7">
            <a:extLst>
              <a:ext uri="{FF2B5EF4-FFF2-40B4-BE49-F238E27FC236}">
                <a16:creationId xmlns:a16="http://schemas.microsoft.com/office/drawing/2014/main" id="{BB56F24D-D46D-4B65-8976-5FA58659D0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397"/>
          <a:stretch/>
        </p:blipFill>
        <p:spPr bwMode="auto">
          <a:xfrm>
            <a:off x="8989295" y="2335859"/>
            <a:ext cx="3111112" cy="1077218"/>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D3B306F5-5106-4AEB-A5F6-0C3568A55EA7}"/>
              </a:ext>
            </a:extLst>
          </p:cNvPr>
          <p:cNvSpPr/>
          <p:nvPr/>
        </p:nvSpPr>
        <p:spPr>
          <a:xfrm>
            <a:off x="4628562" y="3205003"/>
            <a:ext cx="1491344" cy="673884"/>
          </a:xfrm>
          <a:prstGeom prst="rightArrow">
            <a:avLst/>
          </a:prstGeom>
          <a:solidFill>
            <a:schemeClr val="accent3">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31AA94-C788-4E54-A0F5-0AA1451EE0DB}"/>
              </a:ext>
            </a:extLst>
          </p:cNvPr>
          <p:cNvSpPr txBox="1"/>
          <p:nvPr/>
        </p:nvSpPr>
        <p:spPr>
          <a:xfrm>
            <a:off x="6354984" y="1743495"/>
            <a:ext cx="5268622" cy="400110"/>
          </a:xfrm>
          <a:prstGeom prst="rect">
            <a:avLst/>
          </a:prstGeom>
          <a:noFill/>
        </p:spPr>
        <p:txBody>
          <a:bodyPr wrap="none" rtlCol="0">
            <a:spAutoFit/>
          </a:bodyPr>
          <a:lstStyle/>
          <a:p>
            <a:r>
              <a:rPr lang="en-US" sz="2000" dirty="0"/>
              <a:t>Models Based on Four Methods of Data Cleaning</a:t>
            </a:r>
          </a:p>
        </p:txBody>
      </p:sp>
      <p:sp>
        <p:nvSpPr>
          <p:cNvPr id="7" name="TextBox 6">
            <a:extLst>
              <a:ext uri="{FF2B5EF4-FFF2-40B4-BE49-F238E27FC236}">
                <a16:creationId xmlns:a16="http://schemas.microsoft.com/office/drawing/2014/main" id="{58F36B94-5885-470E-93FA-165A576F1B07}"/>
              </a:ext>
            </a:extLst>
          </p:cNvPr>
          <p:cNvSpPr txBox="1"/>
          <p:nvPr/>
        </p:nvSpPr>
        <p:spPr>
          <a:xfrm>
            <a:off x="966712" y="1743495"/>
            <a:ext cx="2997039" cy="400110"/>
          </a:xfrm>
          <a:prstGeom prst="rect">
            <a:avLst/>
          </a:prstGeom>
          <a:noFill/>
        </p:spPr>
        <p:txBody>
          <a:bodyPr wrap="none" rtlCol="0">
            <a:spAutoFit/>
          </a:bodyPr>
          <a:lstStyle/>
          <a:p>
            <a:r>
              <a:rPr lang="en-US" sz="2000" dirty="0"/>
              <a:t>Clean and Engineered Data</a:t>
            </a:r>
          </a:p>
        </p:txBody>
      </p:sp>
    </p:spTree>
    <p:extLst>
      <p:ext uri="{BB962C8B-B14F-4D97-AF65-F5344CB8AC3E}">
        <p14:creationId xmlns:p14="http://schemas.microsoft.com/office/powerpoint/2010/main" val="46630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 name="Picture 21">
            <a:extLst>
              <a:ext uri="{FF2B5EF4-FFF2-40B4-BE49-F238E27FC236}">
                <a16:creationId xmlns:a16="http://schemas.microsoft.com/office/drawing/2014/main" id="{DBEA4A03-928B-4B00-90AB-8D9DECC914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24"/>
          <a:stretch/>
        </p:blipFill>
        <p:spPr bwMode="auto">
          <a:xfrm>
            <a:off x="6096000" y="2703663"/>
            <a:ext cx="6022219" cy="20806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a:extLst>
              <a:ext uri="{FF2B5EF4-FFF2-40B4-BE49-F238E27FC236}">
                <a16:creationId xmlns:a16="http://schemas.microsoft.com/office/drawing/2014/main" id="{6D31A216-8E80-49AA-9496-DA3022AB33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447"/>
          <a:stretch/>
        </p:blipFill>
        <p:spPr bwMode="auto">
          <a:xfrm>
            <a:off x="152593" y="2703663"/>
            <a:ext cx="5741513" cy="208064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73602E90-0E5A-4CDD-B68A-A89F19DCA3B0}"/>
              </a:ext>
            </a:extLst>
          </p:cNvPr>
          <p:cNvSpPr txBox="1"/>
          <p:nvPr/>
        </p:nvSpPr>
        <p:spPr>
          <a:xfrm>
            <a:off x="9990392" y="4164656"/>
            <a:ext cx="2127827" cy="369332"/>
          </a:xfrm>
          <a:prstGeom prst="rect">
            <a:avLst/>
          </a:prstGeom>
          <a:noFill/>
        </p:spPr>
        <p:txBody>
          <a:bodyPr wrap="none" rtlCol="0">
            <a:spAutoFit/>
          </a:bodyPr>
          <a:lstStyle/>
          <a:p>
            <a:r>
              <a:rPr lang="en-US" dirty="0" err="1"/>
              <a:t>Kc_housing_median</a:t>
            </a:r>
            <a:endParaRPr lang="en-US" dirty="0"/>
          </a:p>
        </p:txBody>
      </p:sp>
      <p:sp>
        <p:nvSpPr>
          <p:cNvPr id="40" name="TextBox 39">
            <a:extLst>
              <a:ext uri="{FF2B5EF4-FFF2-40B4-BE49-F238E27FC236}">
                <a16:creationId xmlns:a16="http://schemas.microsoft.com/office/drawing/2014/main" id="{285962FD-2567-4551-8D9C-C6BBD272C463}"/>
              </a:ext>
            </a:extLst>
          </p:cNvPr>
          <p:cNvSpPr txBox="1"/>
          <p:nvPr/>
        </p:nvSpPr>
        <p:spPr>
          <a:xfrm>
            <a:off x="3023349" y="4164656"/>
            <a:ext cx="2783775" cy="369332"/>
          </a:xfrm>
          <a:prstGeom prst="rect">
            <a:avLst/>
          </a:prstGeom>
          <a:noFill/>
        </p:spPr>
        <p:txBody>
          <a:bodyPr wrap="none" rtlCol="0">
            <a:spAutoFit/>
          </a:bodyPr>
          <a:lstStyle/>
          <a:p>
            <a:r>
              <a:rPr lang="en-US" dirty="0" err="1"/>
              <a:t>Kc_housing_most_common</a:t>
            </a:r>
            <a:endParaRPr lang="en-US" dirty="0"/>
          </a:p>
        </p:txBody>
      </p:sp>
      <p:sp>
        <p:nvSpPr>
          <p:cNvPr id="49" name="Rectangle 13">
            <a:extLst>
              <a:ext uri="{FF2B5EF4-FFF2-40B4-BE49-F238E27FC236}">
                <a16:creationId xmlns:a16="http://schemas.microsoft.com/office/drawing/2014/main" id="{11803D9D-73CB-4343-A221-31CFEBE3BF49}"/>
              </a:ext>
            </a:extLst>
          </p:cNvPr>
          <p:cNvSpPr>
            <a:spLocks noChangeArrowheads="1"/>
          </p:cNvSpPr>
          <p:nvPr/>
        </p:nvSpPr>
        <p:spPr bwMode="auto">
          <a:xfrm>
            <a:off x="511628" y="4734172"/>
            <a:ext cx="161057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rPr>
              <a:t>R^2 Score: 0.79 </a:t>
            </a:r>
          </a:p>
        </p:txBody>
      </p:sp>
      <p:sp>
        <p:nvSpPr>
          <p:cNvPr id="50" name="Rectangle 15">
            <a:extLst>
              <a:ext uri="{FF2B5EF4-FFF2-40B4-BE49-F238E27FC236}">
                <a16:creationId xmlns:a16="http://schemas.microsoft.com/office/drawing/2014/main" id="{A78F3B63-1E91-4795-BC07-1939428FF130}"/>
              </a:ext>
            </a:extLst>
          </p:cNvPr>
          <p:cNvSpPr>
            <a:spLocks noChangeArrowheads="1"/>
          </p:cNvSpPr>
          <p:nvPr/>
        </p:nvSpPr>
        <p:spPr bwMode="auto">
          <a:xfrm>
            <a:off x="6366329" y="4784310"/>
            <a:ext cx="1719942"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rPr>
              <a:t>R^2 Score: 0.78 </a:t>
            </a:r>
            <a:endParaRPr kumimoji="0" lang="en-US" altLang="en-US" sz="4000" b="0" i="0" u="none" strike="noStrike" cap="none" normalizeH="0" baseline="0" dirty="0">
              <a:ln>
                <a:noFill/>
              </a:ln>
              <a:solidFill>
                <a:schemeClr val="tx1"/>
              </a:solidFill>
              <a:effectLst/>
            </a:endParaRPr>
          </a:p>
        </p:txBody>
      </p:sp>
      <p:sp>
        <p:nvSpPr>
          <p:cNvPr id="29" name="Title 28">
            <a:extLst>
              <a:ext uri="{FF2B5EF4-FFF2-40B4-BE49-F238E27FC236}">
                <a16:creationId xmlns:a16="http://schemas.microsoft.com/office/drawing/2014/main" id="{6EDA3E7E-6269-4602-B5C8-27CCE3F8F6B6}"/>
              </a:ext>
            </a:extLst>
          </p:cNvPr>
          <p:cNvSpPr>
            <a:spLocks noGrp="1"/>
          </p:cNvSpPr>
          <p:nvPr>
            <p:ph type="title"/>
          </p:nvPr>
        </p:nvSpPr>
        <p:spPr>
          <a:xfrm>
            <a:off x="842734" y="184403"/>
            <a:ext cx="10515600" cy="1325563"/>
          </a:xfrm>
        </p:spPr>
        <p:txBody>
          <a:bodyPr/>
          <a:lstStyle/>
          <a:p>
            <a:pPr algn="ctr"/>
            <a:r>
              <a:rPr lang="en-US" dirty="0"/>
              <a:t>Model Selection: Finding A Balance </a:t>
            </a:r>
          </a:p>
        </p:txBody>
      </p:sp>
      <p:sp>
        <p:nvSpPr>
          <p:cNvPr id="52" name="TextBox 51">
            <a:extLst>
              <a:ext uri="{FF2B5EF4-FFF2-40B4-BE49-F238E27FC236}">
                <a16:creationId xmlns:a16="http://schemas.microsoft.com/office/drawing/2014/main" id="{EA695ED8-27A6-4B6D-A815-672A2D9C1E60}"/>
              </a:ext>
            </a:extLst>
          </p:cNvPr>
          <p:cNvSpPr txBox="1"/>
          <p:nvPr/>
        </p:nvSpPr>
        <p:spPr>
          <a:xfrm>
            <a:off x="1673267" y="2195831"/>
            <a:ext cx="2700163" cy="461665"/>
          </a:xfrm>
          <a:prstGeom prst="rect">
            <a:avLst/>
          </a:prstGeom>
          <a:noFill/>
        </p:spPr>
        <p:txBody>
          <a:bodyPr wrap="none" rtlCol="0">
            <a:spAutoFit/>
          </a:bodyPr>
          <a:lstStyle/>
          <a:p>
            <a:r>
              <a:rPr lang="en-US" sz="2400" dirty="0" err="1"/>
              <a:t>Kc_housing_median</a:t>
            </a:r>
            <a:endParaRPr lang="en-US" sz="2400" dirty="0"/>
          </a:p>
        </p:txBody>
      </p:sp>
      <p:sp>
        <p:nvSpPr>
          <p:cNvPr id="53" name="TextBox 52">
            <a:extLst>
              <a:ext uri="{FF2B5EF4-FFF2-40B4-BE49-F238E27FC236}">
                <a16:creationId xmlns:a16="http://schemas.microsoft.com/office/drawing/2014/main" id="{32378F96-D247-4E03-97B3-C0723F09950A}"/>
              </a:ext>
            </a:extLst>
          </p:cNvPr>
          <p:cNvSpPr txBox="1"/>
          <p:nvPr/>
        </p:nvSpPr>
        <p:spPr>
          <a:xfrm>
            <a:off x="7715221" y="2195831"/>
            <a:ext cx="3643113" cy="461665"/>
          </a:xfrm>
          <a:prstGeom prst="rect">
            <a:avLst/>
          </a:prstGeom>
          <a:noFill/>
        </p:spPr>
        <p:txBody>
          <a:bodyPr wrap="none" rtlCol="0">
            <a:spAutoFit/>
          </a:bodyPr>
          <a:lstStyle/>
          <a:p>
            <a:r>
              <a:rPr lang="en-US" sz="2400" dirty="0" err="1"/>
              <a:t>Kc_housing_most_common</a:t>
            </a:r>
            <a:endParaRPr lang="en-US" sz="2400" dirty="0"/>
          </a:p>
        </p:txBody>
      </p:sp>
    </p:spTree>
    <p:extLst>
      <p:ext uri="{BB962C8B-B14F-4D97-AF65-F5344CB8AC3E}">
        <p14:creationId xmlns:p14="http://schemas.microsoft.com/office/powerpoint/2010/main" val="78399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a:extLst>
              <a:ext uri="{FF2B5EF4-FFF2-40B4-BE49-F238E27FC236}">
                <a16:creationId xmlns:a16="http://schemas.microsoft.com/office/drawing/2014/main" id="{7F0EE3BC-215C-4676-A575-6706AF4840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33"/>
          <a:stretch/>
        </p:blipFill>
        <p:spPr bwMode="auto">
          <a:xfrm>
            <a:off x="0" y="3870256"/>
            <a:ext cx="5807411" cy="22708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D66B06D-80BC-4032-8F0F-FD05CE3E2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 y="1502401"/>
            <a:ext cx="5807410" cy="24115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470349-7A49-41FF-B912-7910DFD63AFB}"/>
              </a:ext>
            </a:extLst>
          </p:cNvPr>
          <p:cNvSpPr>
            <a:spLocks noGrp="1"/>
          </p:cNvSpPr>
          <p:nvPr>
            <p:ph type="title"/>
          </p:nvPr>
        </p:nvSpPr>
        <p:spPr>
          <a:xfrm>
            <a:off x="359228" y="0"/>
            <a:ext cx="11577923" cy="1325563"/>
          </a:xfrm>
        </p:spPr>
        <p:txBody>
          <a:bodyPr>
            <a:normAutofit/>
          </a:bodyPr>
          <a:lstStyle/>
          <a:p>
            <a:pPr algn="ctr"/>
            <a:r>
              <a:rPr lang="en-US" sz="4000" dirty="0"/>
              <a:t>What influences the price of a home in KC?</a:t>
            </a:r>
            <a:br>
              <a:rPr lang="en-US" sz="4000" dirty="0"/>
            </a:br>
            <a:r>
              <a:rPr lang="en-US" sz="4000" dirty="0"/>
              <a:t>Location, location, location!</a:t>
            </a:r>
          </a:p>
        </p:txBody>
      </p:sp>
      <p:sp>
        <p:nvSpPr>
          <p:cNvPr id="12" name="TextBox 11">
            <a:extLst>
              <a:ext uri="{FF2B5EF4-FFF2-40B4-BE49-F238E27FC236}">
                <a16:creationId xmlns:a16="http://schemas.microsoft.com/office/drawing/2014/main" id="{43BC2137-7BE6-4344-AEC4-77D6F1EF1611}"/>
              </a:ext>
            </a:extLst>
          </p:cNvPr>
          <p:cNvSpPr txBox="1"/>
          <p:nvPr/>
        </p:nvSpPr>
        <p:spPr>
          <a:xfrm>
            <a:off x="3728731" y="3384990"/>
            <a:ext cx="2127827" cy="369332"/>
          </a:xfrm>
          <a:prstGeom prst="rect">
            <a:avLst/>
          </a:prstGeom>
          <a:noFill/>
        </p:spPr>
        <p:txBody>
          <a:bodyPr wrap="none" rtlCol="0">
            <a:spAutoFit/>
          </a:bodyPr>
          <a:lstStyle/>
          <a:p>
            <a:r>
              <a:rPr lang="en-US" dirty="0" err="1"/>
              <a:t>Kc_housing_median</a:t>
            </a:r>
            <a:endParaRPr lang="en-US" dirty="0"/>
          </a:p>
        </p:txBody>
      </p:sp>
      <p:sp>
        <p:nvSpPr>
          <p:cNvPr id="14" name="TextBox 13">
            <a:extLst>
              <a:ext uri="{FF2B5EF4-FFF2-40B4-BE49-F238E27FC236}">
                <a16:creationId xmlns:a16="http://schemas.microsoft.com/office/drawing/2014/main" id="{84C70F4A-C464-45B7-86E0-54FD56069BF2}"/>
              </a:ext>
            </a:extLst>
          </p:cNvPr>
          <p:cNvSpPr txBox="1"/>
          <p:nvPr/>
        </p:nvSpPr>
        <p:spPr>
          <a:xfrm>
            <a:off x="3072783" y="5612189"/>
            <a:ext cx="2783775" cy="369332"/>
          </a:xfrm>
          <a:prstGeom prst="rect">
            <a:avLst/>
          </a:prstGeom>
          <a:noFill/>
        </p:spPr>
        <p:txBody>
          <a:bodyPr wrap="none" rtlCol="0">
            <a:spAutoFit/>
          </a:bodyPr>
          <a:lstStyle/>
          <a:p>
            <a:r>
              <a:rPr lang="en-US" dirty="0" err="1"/>
              <a:t>Kc_housing_most_common</a:t>
            </a:r>
            <a:endParaRPr lang="en-US" dirty="0"/>
          </a:p>
        </p:txBody>
      </p:sp>
      <p:pic>
        <p:nvPicPr>
          <p:cNvPr id="5" name="Picture 4">
            <a:extLst>
              <a:ext uri="{FF2B5EF4-FFF2-40B4-BE49-F238E27FC236}">
                <a16:creationId xmlns:a16="http://schemas.microsoft.com/office/drawing/2014/main" id="{2C1D3CBD-904C-4AC8-ADE7-8B036B2703ED}"/>
              </a:ext>
            </a:extLst>
          </p:cNvPr>
          <p:cNvPicPr>
            <a:picLocks noChangeAspect="1"/>
          </p:cNvPicPr>
          <p:nvPr/>
        </p:nvPicPr>
        <p:blipFill rotWithShape="1">
          <a:blip r:embed="rId5"/>
          <a:srcRect b="33558"/>
          <a:stretch/>
        </p:blipFill>
        <p:spPr>
          <a:xfrm>
            <a:off x="6810592" y="5702874"/>
            <a:ext cx="1661672" cy="1069967"/>
          </a:xfrm>
          <a:prstGeom prst="rect">
            <a:avLst/>
          </a:prstGeom>
        </p:spPr>
      </p:pic>
      <p:pic>
        <p:nvPicPr>
          <p:cNvPr id="6" name="Picture 5">
            <a:extLst>
              <a:ext uri="{FF2B5EF4-FFF2-40B4-BE49-F238E27FC236}">
                <a16:creationId xmlns:a16="http://schemas.microsoft.com/office/drawing/2014/main" id="{EB67CFBB-5CD0-45F0-8A48-5F7702A5084D}"/>
              </a:ext>
            </a:extLst>
          </p:cNvPr>
          <p:cNvPicPr>
            <a:picLocks noChangeAspect="1"/>
          </p:cNvPicPr>
          <p:nvPr/>
        </p:nvPicPr>
        <p:blipFill rotWithShape="1">
          <a:blip r:embed="rId6"/>
          <a:srcRect b="32449"/>
          <a:stretch/>
        </p:blipFill>
        <p:spPr>
          <a:xfrm>
            <a:off x="10275478" y="5705663"/>
            <a:ext cx="1661673" cy="1067178"/>
          </a:xfrm>
          <a:prstGeom prst="rect">
            <a:avLst/>
          </a:prstGeom>
        </p:spPr>
      </p:pic>
      <p:pic>
        <p:nvPicPr>
          <p:cNvPr id="16" name="Picture 15">
            <a:extLst>
              <a:ext uri="{FF2B5EF4-FFF2-40B4-BE49-F238E27FC236}">
                <a16:creationId xmlns:a16="http://schemas.microsoft.com/office/drawing/2014/main" id="{392B496D-D88F-437D-9F8D-4828FF704C78}"/>
              </a:ext>
            </a:extLst>
          </p:cNvPr>
          <p:cNvPicPr>
            <a:picLocks noChangeAspect="1"/>
          </p:cNvPicPr>
          <p:nvPr/>
        </p:nvPicPr>
        <p:blipFill rotWithShape="1">
          <a:blip r:embed="rId7"/>
          <a:srcRect l="3823"/>
          <a:stretch/>
        </p:blipFill>
        <p:spPr>
          <a:xfrm>
            <a:off x="6095999" y="1502401"/>
            <a:ext cx="6024153" cy="3765804"/>
          </a:xfrm>
          <a:prstGeom prst="rect">
            <a:avLst/>
          </a:prstGeom>
        </p:spPr>
      </p:pic>
      <p:sp>
        <p:nvSpPr>
          <p:cNvPr id="24" name="TextBox 23">
            <a:extLst>
              <a:ext uri="{FF2B5EF4-FFF2-40B4-BE49-F238E27FC236}">
                <a16:creationId xmlns:a16="http://schemas.microsoft.com/office/drawing/2014/main" id="{E733D4A6-7193-45D5-92F2-13505BC6148C}"/>
              </a:ext>
            </a:extLst>
          </p:cNvPr>
          <p:cNvSpPr txBox="1"/>
          <p:nvPr/>
        </p:nvSpPr>
        <p:spPr>
          <a:xfrm>
            <a:off x="9627226" y="5367109"/>
            <a:ext cx="2492927" cy="338554"/>
          </a:xfrm>
          <a:prstGeom prst="rect">
            <a:avLst/>
          </a:prstGeom>
          <a:noFill/>
        </p:spPr>
        <p:txBody>
          <a:bodyPr wrap="none" rtlCol="0">
            <a:spAutoFit/>
          </a:bodyPr>
          <a:lstStyle/>
          <a:p>
            <a:r>
              <a:rPr lang="en-US" sz="1600" dirty="0" err="1"/>
              <a:t>Kc_housing_most_common</a:t>
            </a:r>
            <a:endParaRPr lang="en-US" sz="1600" dirty="0"/>
          </a:p>
        </p:txBody>
      </p:sp>
      <p:sp>
        <p:nvSpPr>
          <p:cNvPr id="25" name="TextBox 24">
            <a:extLst>
              <a:ext uri="{FF2B5EF4-FFF2-40B4-BE49-F238E27FC236}">
                <a16:creationId xmlns:a16="http://schemas.microsoft.com/office/drawing/2014/main" id="{8C2371F3-0028-4865-8337-72FC55EEFC2B}"/>
              </a:ext>
            </a:extLst>
          </p:cNvPr>
          <p:cNvSpPr txBox="1"/>
          <p:nvPr/>
        </p:nvSpPr>
        <p:spPr>
          <a:xfrm>
            <a:off x="6730286" y="5367109"/>
            <a:ext cx="1858970" cy="338554"/>
          </a:xfrm>
          <a:prstGeom prst="rect">
            <a:avLst/>
          </a:prstGeom>
          <a:noFill/>
        </p:spPr>
        <p:txBody>
          <a:bodyPr wrap="none" rtlCol="0">
            <a:spAutoFit/>
          </a:bodyPr>
          <a:lstStyle/>
          <a:p>
            <a:r>
              <a:rPr lang="en-US" sz="1600" dirty="0" err="1"/>
              <a:t>Kc_housing_median</a:t>
            </a:r>
            <a:endParaRPr lang="en-US" sz="1600" dirty="0"/>
          </a:p>
        </p:txBody>
      </p:sp>
    </p:spTree>
    <p:extLst>
      <p:ext uri="{BB962C8B-B14F-4D97-AF65-F5344CB8AC3E}">
        <p14:creationId xmlns:p14="http://schemas.microsoft.com/office/powerpoint/2010/main" val="3539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6EF20-64D5-4241-B1BB-5D4158C23317}"/>
              </a:ext>
            </a:extLst>
          </p:cNvPr>
          <p:cNvSpPr>
            <a:spLocks noGrp="1"/>
          </p:cNvSpPr>
          <p:nvPr>
            <p:ph type="title"/>
          </p:nvPr>
        </p:nvSpPr>
        <p:spPr>
          <a:xfrm>
            <a:off x="116957" y="37101"/>
            <a:ext cx="12003195" cy="1325563"/>
          </a:xfrm>
        </p:spPr>
        <p:txBody>
          <a:bodyPr/>
          <a:lstStyle/>
          <a:p>
            <a:pPr algn="ctr"/>
            <a:r>
              <a:rPr lang="en-US" dirty="0"/>
              <a:t>Conclusions and Recommendations</a:t>
            </a:r>
            <a:br>
              <a:rPr lang="en-US" dirty="0"/>
            </a:br>
            <a:r>
              <a:rPr lang="en-US" sz="3600" dirty="0"/>
              <a:t>Build equity in King County!</a:t>
            </a:r>
          </a:p>
        </p:txBody>
      </p:sp>
      <p:pic>
        <p:nvPicPr>
          <p:cNvPr id="3" name="Content Placeholder 3">
            <a:extLst>
              <a:ext uri="{FF2B5EF4-FFF2-40B4-BE49-F238E27FC236}">
                <a16:creationId xmlns:a16="http://schemas.microsoft.com/office/drawing/2014/main" id="{B811B89D-61D9-4E05-AC94-5E06EB9BA011}"/>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35172" y="1488669"/>
            <a:ext cx="2072852" cy="4800602"/>
          </a:xfrm>
          <a:prstGeom prst="round2DiagRect">
            <a:avLst>
              <a:gd name="adj1" fmla="val 16667"/>
              <a:gd name="adj2" fmla="val 0"/>
            </a:avLst>
          </a:prstGeom>
          <a:noFill/>
          <a:ln w="88900" cap="sq">
            <a:solidFill>
              <a:srgbClr val="FFFFFF"/>
            </a:solidFill>
            <a:miter lim="800000"/>
            <a:headEnd/>
            <a:tailEnd/>
          </a:ln>
          <a:effectLst>
            <a:outerShdw blurRad="254000" algn="tl" rotWithShape="0">
              <a:srgbClr val="000000">
                <a:alpha val="43000"/>
              </a:srgbClr>
            </a:outerShdw>
          </a:effectLst>
        </p:spPr>
      </p:pic>
      <p:pic>
        <p:nvPicPr>
          <p:cNvPr id="4" name="Content Placeholder 3">
            <a:extLst>
              <a:ext uri="{FF2B5EF4-FFF2-40B4-BE49-F238E27FC236}">
                <a16:creationId xmlns:a16="http://schemas.microsoft.com/office/drawing/2014/main" id="{5B22D1E9-E3E6-44AF-8D91-1C1C89E7B7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4612" y="1488669"/>
            <a:ext cx="2057400" cy="48006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498C12AF-2ED5-417F-B9C0-149B13AFF545}"/>
              </a:ext>
            </a:extLst>
          </p:cNvPr>
          <p:cNvPicPr>
            <a:picLocks noChangeAspect="1"/>
          </p:cNvPicPr>
          <p:nvPr/>
        </p:nvPicPr>
        <p:blipFill rotWithShape="1">
          <a:blip r:embed="rId5"/>
          <a:srcRect l="3823"/>
          <a:stretch/>
        </p:blipFill>
        <p:spPr>
          <a:xfrm>
            <a:off x="6096000" y="1970233"/>
            <a:ext cx="6024153" cy="3765804"/>
          </a:xfrm>
          <a:prstGeom prst="rect">
            <a:avLst/>
          </a:prstGeom>
        </p:spPr>
      </p:pic>
      <p:sp>
        <p:nvSpPr>
          <p:cNvPr id="6" name="TextBox 5">
            <a:extLst>
              <a:ext uri="{FF2B5EF4-FFF2-40B4-BE49-F238E27FC236}">
                <a16:creationId xmlns:a16="http://schemas.microsoft.com/office/drawing/2014/main" id="{A363B0C3-E899-4EC5-B1EB-3217CE4B6D73}"/>
              </a:ext>
            </a:extLst>
          </p:cNvPr>
          <p:cNvSpPr txBox="1"/>
          <p:nvPr/>
        </p:nvSpPr>
        <p:spPr>
          <a:xfrm>
            <a:off x="0" y="6559289"/>
            <a:ext cx="6781023" cy="261610"/>
          </a:xfrm>
          <a:prstGeom prst="rect">
            <a:avLst/>
          </a:prstGeom>
          <a:noFill/>
        </p:spPr>
        <p:txBody>
          <a:bodyPr wrap="none" rtlCol="0">
            <a:spAutoFit/>
          </a:bodyPr>
          <a:lstStyle/>
          <a:p>
            <a:r>
              <a:rPr lang="en-US" sz="1100" dirty="0">
                <a:hlinkClick r:id="rId6"/>
              </a:rPr>
              <a:t>https://www.kingcounty.gov/depts/executive/performance-strategy-budget/regional-planning/Demographics.aspx</a:t>
            </a:r>
            <a:endParaRPr lang="en-US" sz="1100" dirty="0"/>
          </a:p>
        </p:txBody>
      </p:sp>
    </p:spTree>
    <p:extLst>
      <p:ext uri="{BB962C8B-B14F-4D97-AF65-F5344CB8AC3E}">
        <p14:creationId xmlns:p14="http://schemas.microsoft.com/office/powerpoint/2010/main" val="23992452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1727</TotalTime>
  <Words>1335</Words>
  <Application>Microsoft Office PowerPoint</Application>
  <PresentationFormat>Widescreen</PresentationFormat>
  <Paragraphs>60</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King County, Washington  A great place to buy your first home!</vt:lpstr>
      <vt:lpstr>PowerPoint Presentation</vt:lpstr>
      <vt:lpstr>A generation of renters? Forming realistic goals can alter that reality</vt:lpstr>
      <vt:lpstr>Data Cleaning </vt:lpstr>
      <vt:lpstr>Statistical assumptions</vt:lpstr>
      <vt:lpstr>Modeling Modeling the Data</vt:lpstr>
      <vt:lpstr>Model Selection: Finding A Balance </vt:lpstr>
      <vt:lpstr>What influences the price of a home in KC? Location, location, location!</vt:lpstr>
      <vt:lpstr>Conclusions and Recommendations Build equity in King County!</vt:lpstr>
      <vt:lpstr>Thanks and good luck! </vt:lpstr>
      <vt:lpstr>Future 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 House Price Prediction Wants Vs. Needs</dc:title>
  <dc:creator>Rafael Villanueva</dc:creator>
  <cp:lastModifiedBy>Rafael Villanueva</cp:lastModifiedBy>
  <cp:revision>34</cp:revision>
  <dcterms:created xsi:type="dcterms:W3CDTF">2020-06-14T16:30:49Z</dcterms:created>
  <dcterms:modified xsi:type="dcterms:W3CDTF">2020-06-28T20:12:59Z</dcterms:modified>
</cp:coreProperties>
</file>